
<file path=[Content_Types].xml><?xml version="1.0" encoding="utf-8"?>
<Types xmlns="http://schemas.openxmlformats.org/package/2006/content-types">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2.xml.rels" ContentType="application/vnd.openxmlformats-package.relationships+xml"/>
  <Override PartName="/ppt/notesSlides/_rels/notesSlide3.xml.rels" ContentType="application/vnd.openxmlformats-package.relationships+xml"/>
  <Override PartName="/ppt/notesSlides/_rels/notesSlide1.xml.rels" ContentType="application/vnd.openxmlformats-package.relationships+xml"/>
  <Override PartName="/ppt/notesSlides/_rels/notesSlide4.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6.png" ContentType="image/png"/>
  <Override PartName="/ppt/media/image5.png" ContentType="image/png"/>
  <Override PartName="/ppt/media/image4.png" ContentType="image/png"/>
  <Override PartName="/ppt/media/image3.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22.png" ContentType="image/png"/>
  <Override PartName="/ppt/media/image21.png" ContentType="image/png"/>
  <Override PartName="/ppt/media/image20.png" ContentType="image/png"/>
  <Override PartName="/ppt/media/image19.png" ContentType="image/png"/>
  <Override PartName="/ppt/media/image18.png" ContentType="image/png"/>
  <Override PartName="/ppt/media/image17.png" ContentType="image/png"/>
  <Override PartName="/ppt/media/image15.png" ContentType="image/png"/>
  <Override PartName="/ppt/media/image16.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slideMasters/_rels/slideMaster1.xml.rels" ContentType="application/vnd.openxmlformats-package.relationships+xml"/>
  <Override PartName="/ppt/slideMasters/slideMaster1.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9.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 name="PlaceHolder 1"/>
          <p:cNvSpPr>
            <a:spLocks noGrp="1"/>
          </p:cNvSpPr>
          <p:nvPr>
            <p:ph type="sldImg"/>
          </p:nvPr>
        </p:nvSpPr>
        <p:spPr>
          <a:xfrm>
            <a:off x="216000" y="812520"/>
            <a:ext cx="7127280" cy="4008960"/>
          </a:xfrm>
          <a:prstGeom prst="rect">
            <a:avLst/>
          </a:prstGeom>
        </p:spPr>
        <p:txBody>
          <a:bodyPr lIns="0" rIns="0" tIns="0" bIns="0" anchor="ctr"/>
          <a:p>
            <a:pPr algn="ctr"/>
            <a:r>
              <a:rPr b="0" lang="en-US" sz="4400" spc="-1" strike="noStrike">
                <a:latin typeface="Arial"/>
              </a:rPr>
              <a:t>Click to move the slide</a:t>
            </a:r>
            <a:endParaRPr b="0" lang="en-US" sz="4400" spc="-1" strike="noStrike">
              <a:latin typeface="Arial"/>
            </a:endParaRPr>
          </a:p>
        </p:txBody>
      </p:sp>
      <p:sp>
        <p:nvSpPr>
          <p:cNvPr id="39" name="PlaceHolder 2"/>
          <p:cNvSpPr>
            <a:spLocks noGrp="1"/>
          </p:cNvSpPr>
          <p:nvPr>
            <p:ph type="body"/>
          </p:nvPr>
        </p:nvSpPr>
        <p:spPr>
          <a:xfrm>
            <a:off x="756000" y="5078520"/>
            <a:ext cx="6047640" cy="4811040"/>
          </a:xfrm>
          <a:prstGeom prst="rect">
            <a:avLst/>
          </a:prstGeom>
        </p:spPr>
        <p:txBody>
          <a:bodyPr lIns="0" rIns="0" tIns="0" bIns="0"/>
          <a:p>
            <a:r>
              <a:rPr b="0" lang="en-US" sz="2000" spc="-1" strike="noStrike">
                <a:latin typeface="Arial"/>
              </a:rPr>
              <a:t>Click to edit the notes format</a:t>
            </a:r>
            <a:endParaRPr b="0" lang="en-US" sz="2000" spc="-1" strike="noStrike">
              <a:latin typeface="Arial"/>
            </a:endParaRPr>
          </a:p>
        </p:txBody>
      </p:sp>
      <p:sp>
        <p:nvSpPr>
          <p:cNvPr id="40" name="PlaceHolder 3"/>
          <p:cNvSpPr>
            <a:spLocks noGrp="1"/>
          </p:cNvSpPr>
          <p:nvPr>
            <p:ph type="hdr"/>
          </p:nvPr>
        </p:nvSpPr>
        <p:spPr>
          <a:xfrm>
            <a:off x="0" y="0"/>
            <a:ext cx="3280680" cy="534240"/>
          </a:xfrm>
          <a:prstGeom prst="rect">
            <a:avLst/>
          </a:prstGeom>
        </p:spPr>
        <p:txBody>
          <a:bodyPr lIns="0" rIns="0" tIns="0" bIns="0"/>
          <a:p>
            <a:r>
              <a:rPr b="0" lang="en-US" sz="1400" spc="-1" strike="noStrike">
                <a:latin typeface="Times New Roman"/>
              </a:rPr>
              <a:t>&lt;header&gt;</a:t>
            </a:r>
            <a:endParaRPr b="0" lang="en-US" sz="1400" spc="-1" strike="noStrike">
              <a:latin typeface="Times New Roman"/>
            </a:endParaRPr>
          </a:p>
        </p:txBody>
      </p:sp>
      <p:sp>
        <p:nvSpPr>
          <p:cNvPr id="41" name="PlaceHolder 4"/>
          <p:cNvSpPr>
            <a:spLocks noGrp="1"/>
          </p:cNvSpPr>
          <p:nvPr>
            <p:ph type="dt"/>
          </p:nvPr>
        </p:nvSpPr>
        <p:spPr>
          <a:xfrm>
            <a:off x="4278960" y="0"/>
            <a:ext cx="3280680" cy="534240"/>
          </a:xfrm>
          <a:prstGeom prst="rect">
            <a:avLst/>
          </a:prstGeom>
        </p:spPr>
        <p:txBody>
          <a:bodyPr lIns="0" rIns="0" tIns="0" bIns="0"/>
          <a:p>
            <a:pPr algn="r"/>
            <a:r>
              <a:rPr b="0" lang="en-US" sz="1400" spc="-1" strike="noStrike">
                <a:latin typeface="Times New Roman"/>
              </a:rPr>
              <a:t>&lt;date/time&gt;</a:t>
            </a:r>
            <a:endParaRPr b="0" lang="en-US" sz="1400" spc="-1" strike="noStrike">
              <a:latin typeface="Times New Roman"/>
            </a:endParaRPr>
          </a:p>
        </p:txBody>
      </p:sp>
      <p:sp>
        <p:nvSpPr>
          <p:cNvPr id="42" name="PlaceHolder 5"/>
          <p:cNvSpPr>
            <a:spLocks noGrp="1"/>
          </p:cNvSpPr>
          <p:nvPr>
            <p:ph type="ftr"/>
          </p:nvPr>
        </p:nvSpPr>
        <p:spPr>
          <a:xfrm>
            <a:off x="0" y="10157400"/>
            <a:ext cx="3280680" cy="534240"/>
          </a:xfrm>
          <a:prstGeom prst="rect">
            <a:avLst/>
          </a:prstGeom>
        </p:spPr>
        <p:txBody>
          <a:bodyPr lIns="0" rIns="0" tIns="0" bIns="0" anchor="b"/>
          <a:p>
            <a:r>
              <a:rPr b="0" lang="en-US" sz="1400" spc="-1" strike="noStrike">
                <a:latin typeface="Times New Roman"/>
              </a:rPr>
              <a:t>&lt;footer&gt;</a:t>
            </a:r>
            <a:endParaRPr b="0" lang="en-US" sz="1400" spc="-1" strike="noStrike">
              <a:latin typeface="Times New Roman"/>
            </a:endParaRPr>
          </a:p>
        </p:txBody>
      </p:sp>
      <p:sp>
        <p:nvSpPr>
          <p:cNvPr id="43" name="PlaceHolder 6"/>
          <p:cNvSpPr>
            <a:spLocks noGrp="1"/>
          </p:cNvSpPr>
          <p:nvPr>
            <p:ph type="sldNum"/>
          </p:nvPr>
        </p:nvSpPr>
        <p:spPr>
          <a:xfrm>
            <a:off x="4278960" y="10157400"/>
            <a:ext cx="3280680" cy="534240"/>
          </a:xfrm>
          <a:prstGeom prst="rect">
            <a:avLst/>
          </a:prstGeom>
        </p:spPr>
        <p:txBody>
          <a:bodyPr lIns="0" rIns="0" tIns="0" bIns="0" anchor="b"/>
          <a:p>
            <a:pPr algn="r"/>
            <a:fld id="{C176DC83-8DD6-4D59-AE1C-0A43C3D05ED0}"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PlaceHolder 1"/>
          <p:cNvSpPr>
            <a:spLocks noGrp="1"/>
          </p:cNvSpPr>
          <p:nvPr>
            <p:ph type="sldImg"/>
          </p:nvPr>
        </p:nvSpPr>
        <p:spPr>
          <a:xfrm>
            <a:off x="1143000" y="685800"/>
            <a:ext cx="4570200" cy="3427200"/>
          </a:xfrm>
          <a:prstGeom prst="rect">
            <a:avLst/>
          </a:prstGeom>
        </p:spPr>
      </p:sp>
      <p:sp>
        <p:nvSpPr>
          <p:cNvPr id="117" name="PlaceHolder 2"/>
          <p:cNvSpPr>
            <a:spLocks noGrp="1"/>
          </p:cNvSpPr>
          <p:nvPr>
            <p:ph type="body"/>
          </p:nvPr>
        </p:nvSpPr>
        <p:spPr>
          <a:xfrm>
            <a:off x="685800" y="4343400"/>
            <a:ext cx="5484600" cy="4113000"/>
          </a:xfrm>
          <a:prstGeom prst="rect">
            <a:avLst/>
          </a:prstGeom>
        </p:spPr>
        <p:txBody>
          <a:bodyPr lIns="0" rIns="0" tIns="0" bIns="0"/>
          <a:p>
            <a:pPr marL="216000" indent="-214560">
              <a:lnSpc>
                <a:spcPct val="100000"/>
              </a:lnSpc>
            </a:pPr>
            <a:r>
              <a:rPr b="0" lang="en-US" sz="2000" spc="-1" strike="noStrike">
                <a:latin typeface="Arial"/>
              </a:rPr>
              <a:t>Test-driven development (TDD) is a technique for developing and designing software where tests are created before production code in short cycles. A common mistake is to believe that just by creating tests before production code will make the application design “just happens.” As with any other technique, TDD is not a silver bullet, and while it certainly helps to achieve some desirable characteristics in software, such as decoupling and separation of concerns, other practices should complement its usage, especially for architecture and design coherence. </a:t>
            </a:r>
            <a:endParaRPr b="0" lang="en-US" sz="2000" spc="-1" strike="noStrike">
              <a:latin typeface="Arial"/>
            </a:endParaRPr>
          </a:p>
        </p:txBody>
      </p:sp>
      <p:sp>
        <p:nvSpPr>
          <p:cNvPr id="118" name="CustomShape 3"/>
          <p:cNvSpPr/>
          <p:nvPr/>
        </p:nvSpPr>
        <p:spPr>
          <a:xfrm>
            <a:off x="3884760" y="8685360"/>
            <a:ext cx="2970000" cy="455400"/>
          </a:xfrm>
          <a:prstGeom prst="rect">
            <a:avLst/>
          </a:prstGeom>
          <a:noFill/>
          <a:ln>
            <a:noFill/>
          </a:ln>
        </p:spPr>
        <p:style>
          <a:lnRef idx="0"/>
          <a:fillRef idx="0"/>
          <a:effectRef idx="0"/>
          <a:fontRef idx="minor"/>
        </p:style>
        <p:txBody>
          <a:bodyPr lIns="90000" rIns="90000" tIns="45000" bIns="45000" anchor="b"/>
          <a:p>
            <a:pPr algn="r">
              <a:lnSpc>
                <a:spcPct val="100000"/>
              </a:lnSpc>
            </a:pPr>
            <a:fld id="{F976AA8D-41E3-4FD6-B14B-048C4C404DE7}"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PlaceHolder 1"/>
          <p:cNvSpPr>
            <a:spLocks noGrp="1"/>
          </p:cNvSpPr>
          <p:nvPr>
            <p:ph type="sldImg"/>
          </p:nvPr>
        </p:nvSpPr>
        <p:spPr>
          <a:xfrm>
            <a:off x="1143000" y="685800"/>
            <a:ext cx="4570200" cy="3427200"/>
          </a:xfrm>
          <a:prstGeom prst="rect">
            <a:avLst/>
          </a:prstGeom>
        </p:spPr>
      </p:sp>
      <p:sp>
        <p:nvSpPr>
          <p:cNvPr id="120" name="PlaceHolder 2"/>
          <p:cNvSpPr>
            <a:spLocks noGrp="1"/>
          </p:cNvSpPr>
          <p:nvPr>
            <p:ph type="body"/>
          </p:nvPr>
        </p:nvSpPr>
        <p:spPr>
          <a:xfrm>
            <a:off x="685800" y="4343400"/>
            <a:ext cx="5484600" cy="4113000"/>
          </a:xfrm>
          <a:prstGeom prst="rect">
            <a:avLst/>
          </a:prstGeom>
        </p:spPr>
        <p:txBody>
          <a:bodyPr lIns="0" rIns="0" tIns="0" bIns="0"/>
          <a:p>
            <a:pPr marL="216000" indent="-214560">
              <a:lnSpc>
                <a:spcPct val="100000"/>
              </a:lnSpc>
            </a:pPr>
            <a:r>
              <a:rPr b="0" lang="en-US" sz="2000" spc="-1" strike="noStrike">
                <a:latin typeface="Arial"/>
              </a:rPr>
              <a:t>Test-driven development (TDD) has become popular among developers as it is one of the most important practices in any agile method, such as Extreme Programming (Beck, 2004). The practice suggests developers write a unit test before the production code in short cycles (Beck, 2002; Astels, 2003). In practice, a developer first introduces a new failing test, and then writes the smallest piece of code possible in the production code in order to make the test suite execute successfully. As a final step, the code is refactored, if necessary, to provide a better structure to the current solution.There is some discussion in the software engineering community about whether TDD can be used to achieve software quality. Although the practice contains the word “test” on its name, a common speech among practitioners is that TDD drives developers toward a better code and class design. The idea is reinforced by many well-known book authors, such as Kent Beck (2002), Robert Martin (2002), e Nat Pryce (2009), and Dave Astels (2003).</a:t>
            </a:r>
            <a:endParaRPr b="0" lang="en-US" sz="2000" spc="-1" strike="noStrike">
              <a:latin typeface="Arial"/>
            </a:endParaRPr>
          </a:p>
        </p:txBody>
      </p:sp>
      <p:sp>
        <p:nvSpPr>
          <p:cNvPr id="121" name="CustomShape 3"/>
          <p:cNvSpPr/>
          <p:nvPr/>
        </p:nvSpPr>
        <p:spPr>
          <a:xfrm>
            <a:off x="3884760" y="8685360"/>
            <a:ext cx="2970000" cy="455400"/>
          </a:xfrm>
          <a:prstGeom prst="rect">
            <a:avLst/>
          </a:prstGeom>
          <a:noFill/>
          <a:ln>
            <a:noFill/>
          </a:ln>
        </p:spPr>
        <p:style>
          <a:lnRef idx="0"/>
          <a:fillRef idx="0"/>
          <a:effectRef idx="0"/>
          <a:fontRef idx="minor"/>
        </p:style>
        <p:txBody>
          <a:bodyPr lIns="90000" rIns="90000" tIns="45000" bIns="45000" anchor="b"/>
          <a:p>
            <a:pPr algn="r">
              <a:lnSpc>
                <a:spcPct val="100000"/>
              </a:lnSpc>
            </a:pPr>
            <a:fld id="{2BA43AD0-9424-4B72-BFF5-DC9F24DF61F7}"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sldImg"/>
          </p:nvPr>
        </p:nvSpPr>
        <p:spPr>
          <a:xfrm>
            <a:off x="1143000" y="685800"/>
            <a:ext cx="4570200" cy="3427200"/>
          </a:xfrm>
          <a:prstGeom prst="rect">
            <a:avLst/>
          </a:prstGeom>
        </p:spPr>
      </p:sp>
      <p:sp>
        <p:nvSpPr>
          <p:cNvPr id="123" name="PlaceHolder 2"/>
          <p:cNvSpPr>
            <a:spLocks noGrp="1"/>
          </p:cNvSpPr>
          <p:nvPr>
            <p:ph type="body"/>
          </p:nvPr>
        </p:nvSpPr>
        <p:spPr>
          <a:xfrm>
            <a:off x="685800" y="4343400"/>
            <a:ext cx="5484600" cy="4113000"/>
          </a:xfrm>
          <a:prstGeom prst="rect">
            <a:avLst/>
          </a:prstGeom>
        </p:spPr>
        <p:txBody>
          <a:bodyPr lIns="0" rIns="0" tIns="0" bIns="0"/>
          <a:p>
            <a:endParaRPr b="0" lang="en-US" sz="2000" spc="-1" strike="noStrike">
              <a:latin typeface="Arial"/>
            </a:endParaRPr>
          </a:p>
        </p:txBody>
      </p:sp>
      <p:sp>
        <p:nvSpPr>
          <p:cNvPr id="124" name="CustomShape 3"/>
          <p:cNvSpPr/>
          <p:nvPr/>
        </p:nvSpPr>
        <p:spPr>
          <a:xfrm>
            <a:off x="3884760" y="8685360"/>
            <a:ext cx="2970000" cy="455400"/>
          </a:xfrm>
          <a:prstGeom prst="rect">
            <a:avLst/>
          </a:prstGeom>
          <a:noFill/>
          <a:ln>
            <a:noFill/>
          </a:ln>
        </p:spPr>
        <p:style>
          <a:lnRef idx="0"/>
          <a:fillRef idx="0"/>
          <a:effectRef idx="0"/>
          <a:fontRef idx="minor"/>
        </p:style>
        <p:txBody>
          <a:bodyPr lIns="90000" rIns="90000" tIns="45000" bIns="45000" anchor="b"/>
          <a:p>
            <a:pPr algn="r">
              <a:lnSpc>
                <a:spcPct val="100000"/>
              </a:lnSpc>
            </a:pPr>
            <a:fld id="{BA0F7434-0F88-4E33-B13C-1D31085ACE98}"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sldImg"/>
          </p:nvPr>
        </p:nvSpPr>
        <p:spPr>
          <a:xfrm>
            <a:off x="1143000" y="685800"/>
            <a:ext cx="4570200" cy="3427200"/>
          </a:xfrm>
          <a:prstGeom prst="rect">
            <a:avLst/>
          </a:prstGeom>
        </p:spPr>
      </p:sp>
      <p:sp>
        <p:nvSpPr>
          <p:cNvPr id="126" name="PlaceHolder 2"/>
          <p:cNvSpPr>
            <a:spLocks noGrp="1"/>
          </p:cNvSpPr>
          <p:nvPr>
            <p:ph type="body"/>
          </p:nvPr>
        </p:nvSpPr>
        <p:spPr>
          <a:xfrm>
            <a:off x="685800" y="4343400"/>
            <a:ext cx="5484600" cy="4113000"/>
          </a:xfrm>
          <a:prstGeom prst="rect">
            <a:avLst/>
          </a:prstGeom>
        </p:spPr>
        <p:txBody>
          <a:bodyPr lIns="0" rIns="0" tIns="0" bIns="0"/>
          <a:p>
            <a:endParaRPr b="0" lang="en-US" sz="2000" spc="-1" strike="noStrike">
              <a:latin typeface="Arial"/>
            </a:endParaRPr>
          </a:p>
        </p:txBody>
      </p:sp>
      <p:sp>
        <p:nvSpPr>
          <p:cNvPr id="127" name="CustomShape 3"/>
          <p:cNvSpPr/>
          <p:nvPr/>
        </p:nvSpPr>
        <p:spPr>
          <a:xfrm>
            <a:off x="3884760" y="8685360"/>
            <a:ext cx="2970000" cy="455400"/>
          </a:xfrm>
          <a:prstGeom prst="rect">
            <a:avLst/>
          </a:prstGeom>
          <a:noFill/>
          <a:ln>
            <a:noFill/>
          </a:ln>
        </p:spPr>
        <p:style>
          <a:lnRef idx="0"/>
          <a:fillRef idx="0"/>
          <a:effectRef idx="0"/>
          <a:fontRef idx="minor"/>
        </p:style>
        <p:txBody>
          <a:bodyPr lIns="90000" rIns="90000" tIns="45000" bIns="45000" anchor="b"/>
          <a:p>
            <a:pPr algn="r">
              <a:lnSpc>
                <a:spcPct val="100000"/>
              </a:lnSpc>
            </a:pPr>
            <a:fld id="{A7D6049F-1115-4DAA-9970-AE43193DF29C}"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28" name="CustomShape 4"/>
          <p:cNvSpPr/>
          <p:nvPr/>
        </p:nvSpPr>
        <p:spPr>
          <a:xfrm>
            <a:off x="1143000" y="706320"/>
            <a:ext cx="4570200" cy="6375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PlaceHolder 1"/>
          <p:cNvSpPr>
            <a:spLocks noGrp="1"/>
          </p:cNvSpPr>
          <p:nvPr>
            <p:ph type="sldImg"/>
          </p:nvPr>
        </p:nvSpPr>
        <p:spPr>
          <a:xfrm>
            <a:off x="1143000" y="685800"/>
            <a:ext cx="4570200" cy="3427200"/>
          </a:xfrm>
          <a:prstGeom prst="rect">
            <a:avLst/>
          </a:prstGeom>
        </p:spPr>
      </p:sp>
      <p:sp>
        <p:nvSpPr>
          <p:cNvPr id="130" name="PlaceHolder 2"/>
          <p:cNvSpPr>
            <a:spLocks noGrp="1"/>
          </p:cNvSpPr>
          <p:nvPr>
            <p:ph type="body"/>
          </p:nvPr>
        </p:nvSpPr>
        <p:spPr>
          <a:xfrm>
            <a:off x="685800" y="4343400"/>
            <a:ext cx="5484600" cy="4113000"/>
          </a:xfrm>
          <a:prstGeom prst="rect">
            <a:avLst/>
          </a:prstGeom>
        </p:spPr>
        <p:txBody>
          <a:bodyPr lIns="0" rIns="0" tIns="0" bIns="0"/>
          <a:p>
            <a:endParaRPr b="0" lang="en-US" sz="2000" spc="-1" strike="noStrike">
              <a:latin typeface="Arial"/>
            </a:endParaRPr>
          </a:p>
        </p:txBody>
      </p:sp>
      <p:sp>
        <p:nvSpPr>
          <p:cNvPr id="131" name="CustomShape 3"/>
          <p:cNvSpPr/>
          <p:nvPr/>
        </p:nvSpPr>
        <p:spPr>
          <a:xfrm>
            <a:off x="3884760" y="8685360"/>
            <a:ext cx="2970000" cy="455400"/>
          </a:xfrm>
          <a:prstGeom prst="rect">
            <a:avLst/>
          </a:prstGeom>
          <a:noFill/>
          <a:ln>
            <a:noFill/>
          </a:ln>
        </p:spPr>
        <p:style>
          <a:lnRef idx="0"/>
          <a:fillRef idx="0"/>
          <a:effectRef idx="0"/>
          <a:fontRef idx="minor"/>
        </p:style>
        <p:txBody>
          <a:bodyPr lIns="90000" rIns="90000" tIns="45000" bIns="45000" anchor="b"/>
          <a:p>
            <a:pPr algn="r">
              <a:lnSpc>
                <a:spcPct val="100000"/>
              </a:lnSpc>
            </a:pPr>
            <a:fld id="{35BFA6C6-C2E0-48F8-891B-98549881F53A}"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32" name="CustomShape 4"/>
          <p:cNvSpPr/>
          <p:nvPr/>
        </p:nvSpPr>
        <p:spPr>
          <a:xfrm>
            <a:off x="1143000" y="706320"/>
            <a:ext cx="4570200" cy="6375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sldImg"/>
          </p:nvPr>
        </p:nvSpPr>
        <p:spPr>
          <a:xfrm>
            <a:off x="1143000" y="685800"/>
            <a:ext cx="4570200" cy="3427200"/>
          </a:xfrm>
          <a:prstGeom prst="rect">
            <a:avLst/>
          </a:prstGeom>
        </p:spPr>
      </p:sp>
      <p:sp>
        <p:nvSpPr>
          <p:cNvPr id="134" name="PlaceHolder 2"/>
          <p:cNvSpPr>
            <a:spLocks noGrp="1"/>
          </p:cNvSpPr>
          <p:nvPr>
            <p:ph type="body"/>
          </p:nvPr>
        </p:nvSpPr>
        <p:spPr>
          <a:xfrm>
            <a:off x="685800" y="4343400"/>
            <a:ext cx="5484600" cy="4113000"/>
          </a:xfrm>
          <a:prstGeom prst="rect">
            <a:avLst/>
          </a:prstGeom>
        </p:spPr>
        <p:txBody>
          <a:bodyPr lIns="0" rIns="0" tIns="0" bIns="0"/>
          <a:p>
            <a:endParaRPr b="0" lang="en-US" sz="2000" spc="-1" strike="noStrike">
              <a:latin typeface="Arial"/>
            </a:endParaRPr>
          </a:p>
        </p:txBody>
      </p:sp>
      <p:sp>
        <p:nvSpPr>
          <p:cNvPr id="135" name="CustomShape 3"/>
          <p:cNvSpPr/>
          <p:nvPr/>
        </p:nvSpPr>
        <p:spPr>
          <a:xfrm>
            <a:off x="3884760" y="8685360"/>
            <a:ext cx="2970000" cy="455400"/>
          </a:xfrm>
          <a:prstGeom prst="rect">
            <a:avLst/>
          </a:prstGeom>
          <a:noFill/>
          <a:ln>
            <a:noFill/>
          </a:ln>
        </p:spPr>
        <p:style>
          <a:lnRef idx="0"/>
          <a:fillRef idx="0"/>
          <a:effectRef idx="0"/>
          <a:fontRef idx="minor"/>
        </p:style>
        <p:txBody>
          <a:bodyPr lIns="90000" rIns="90000" tIns="45000" bIns="45000" anchor="b"/>
          <a:p>
            <a:pPr algn="r">
              <a:lnSpc>
                <a:spcPct val="100000"/>
              </a:lnSpc>
            </a:pPr>
            <a:fld id="{3215ED6A-E539-4218-A73B-256D41E52CF4}"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36" name="CustomShape 4"/>
          <p:cNvSpPr/>
          <p:nvPr/>
        </p:nvSpPr>
        <p:spPr>
          <a:xfrm>
            <a:off x="1143000" y="706320"/>
            <a:ext cx="4570200" cy="6375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sldImg"/>
          </p:nvPr>
        </p:nvSpPr>
        <p:spPr>
          <a:xfrm>
            <a:off x="1143000" y="685800"/>
            <a:ext cx="4570200" cy="3427200"/>
          </a:xfrm>
          <a:prstGeom prst="rect">
            <a:avLst/>
          </a:prstGeom>
        </p:spPr>
      </p:sp>
      <p:sp>
        <p:nvSpPr>
          <p:cNvPr id="138" name="PlaceHolder 2"/>
          <p:cNvSpPr>
            <a:spLocks noGrp="1"/>
          </p:cNvSpPr>
          <p:nvPr>
            <p:ph type="body"/>
          </p:nvPr>
        </p:nvSpPr>
        <p:spPr>
          <a:xfrm>
            <a:off x="685800" y="4343400"/>
            <a:ext cx="5484600" cy="4113000"/>
          </a:xfrm>
          <a:prstGeom prst="rect">
            <a:avLst/>
          </a:prstGeom>
        </p:spPr>
        <p:txBody>
          <a:bodyPr lIns="0" rIns="0" tIns="0" bIns="0"/>
          <a:p>
            <a:endParaRPr b="0" lang="en-US" sz="2000" spc="-1" strike="noStrike">
              <a:latin typeface="Arial"/>
            </a:endParaRPr>
          </a:p>
        </p:txBody>
      </p:sp>
      <p:sp>
        <p:nvSpPr>
          <p:cNvPr id="139" name="CustomShape 3"/>
          <p:cNvSpPr/>
          <p:nvPr/>
        </p:nvSpPr>
        <p:spPr>
          <a:xfrm>
            <a:off x="3884760" y="8685360"/>
            <a:ext cx="2970000" cy="455400"/>
          </a:xfrm>
          <a:prstGeom prst="rect">
            <a:avLst/>
          </a:prstGeom>
          <a:noFill/>
          <a:ln>
            <a:noFill/>
          </a:ln>
        </p:spPr>
        <p:style>
          <a:lnRef idx="0"/>
          <a:fillRef idx="0"/>
          <a:effectRef idx="0"/>
          <a:fontRef idx="minor"/>
        </p:style>
        <p:txBody>
          <a:bodyPr lIns="90000" rIns="90000" tIns="45000" bIns="45000" anchor="b"/>
          <a:p>
            <a:pPr algn="r">
              <a:lnSpc>
                <a:spcPct val="100000"/>
              </a:lnSpc>
            </a:pPr>
            <a:fld id="{A78C97A1-7A29-4733-8428-E9524C2B8336}"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40" name="CustomShape 4"/>
          <p:cNvSpPr/>
          <p:nvPr/>
        </p:nvSpPr>
        <p:spPr>
          <a:xfrm>
            <a:off x="1143000" y="706320"/>
            <a:ext cx="4570200" cy="6375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PlaceHolder 1"/>
          <p:cNvSpPr>
            <a:spLocks noGrp="1"/>
          </p:cNvSpPr>
          <p:nvPr>
            <p:ph type="sldImg"/>
          </p:nvPr>
        </p:nvSpPr>
        <p:spPr>
          <a:xfrm>
            <a:off x="1143000" y="685800"/>
            <a:ext cx="4570200" cy="3427200"/>
          </a:xfrm>
          <a:prstGeom prst="rect">
            <a:avLst/>
          </a:prstGeom>
        </p:spPr>
      </p:sp>
      <p:sp>
        <p:nvSpPr>
          <p:cNvPr id="142" name="PlaceHolder 2"/>
          <p:cNvSpPr>
            <a:spLocks noGrp="1"/>
          </p:cNvSpPr>
          <p:nvPr>
            <p:ph type="body"/>
          </p:nvPr>
        </p:nvSpPr>
        <p:spPr>
          <a:xfrm>
            <a:off x="685800" y="4343400"/>
            <a:ext cx="5484600" cy="4113000"/>
          </a:xfrm>
          <a:prstGeom prst="rect">
            <a:avLst/>
          </a:prstGeom>
        </p:spPr>
        <p:txBody>
          <a:bodyPr lIns="0" rIns="0" tIns="0" bIns="0"/>
          <a:p>
            <a:endParaRPr b="0" lang="en-US" sz="2000" spc="-1" strike="noStrike">
              <a:latin typeface="Arial"/>
            </a:endParaRPr>
          </a:p>
        </p:txBody>
      </p:sp>
      <p:sp>
        <p:nvSpPr>
          <p:cNvPr id="143" name="CustomShape 3"/>
          <p:cNvSpPr/>
          <p:nvPr/>
        </p:nvSpPr>
        <p:spPr>
          <a:xfrm>
            <a:off x="3884760" y="8685360"/>
            <a:ext cx="2970000" cy="455400"/>
          </a:xfrm>
          <a:prstGeom prst="rect">
            <a:avLst/>
          </a:prstGeom>
          <a:noFill/>
          <a:ln>
            <a:noFill/>
          </a:ln>
        </p:spPr>
        <p:style>
          <a:lnRef idx="0"/>
          <a:fillRef idx="0"/>
          <a:effectRef idx="0"/>
          <a:fontRef idx="minor"/>
        </p:style>
        <p:txBody>
          <a:bodyPr lIns="90000" rIns="90000" tIns="45000" bIns="45000" anchor="b"/>
          <a:p>
            <a:pPr algn="r">
              <a:lnSpc>
                <a:spcPct val="100000"/>
              </a:lnSpc>
            </a:pPr>
            <a:fld id="{103BA559-1590-4011-AAA8-F32EADCE42FF}" type="slidenum">
              <a:rPr b="0" lang="en-US" sz="1200" spc="-1" strike="noStrike">
                <a:solidFill>
                  <a:srgbClr val="000000"/>
                </a:solidFill>
                <a:latin typeface="Calibri"/>
                <a:ea typeface="ＭＳ Ｐゴシック"/>
              </a:rPr>
              <a:t>&lt;number&gt;</a:t>
            </a:fld>
            <a:endParaRPr b="0" lang="en-US" sz="1200" spc="-1" strike="noStrike">
              <a:latin typeface="Arial"/>
            </a:endParaRPr>
          </a:p>
        </p:txBody>
      </p:sp>
      <p:sp>
        <p:nvSpPr>
          <p:cNvPr id="144" name="CustomShape 4"/>
          <p:cNvSpPr/>
          <p:nvPr/>
        </p:nvSpPr>
        <p:spPr>
          <a:xfrm>
            <a:off x="1143000" y="706320"/>
            <a:ext cx="4570200" cy="6375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4" name="PlaceHolder 2"/>
          <p:cNvSpPr>
            <a:spLocks noGrp="1"/>
          </p:cNvSpPr>
          <p:nvPr>
            <p:ph type="body"/>
          </p:nvPr>
        </p:nvSpPr>
        <p:spPr>
          <a:xfrm>
            <a:off x="457200" y="1604520"/>
            <a:ext cx="82292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2" name="PlaceHolder 2"/>
          <p:cNvSpPr>
            <a:spLocks noGrp="1"/>
          </p:cNvSpPr>
          <p:nvPr>
            <p:ph type="body"/>
          </p:nvPr>
        </p:nvSpPr>
        <p:spPr>
          <a:xfrm>
            <a:off x="457200" y="1604520"/>
            <a:ext cx="264960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3239640" y="1604520"/>
            <a:ext cx="264960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6022080" y="1604520"/>
            <a:ext cx="264960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457200" y="3682080"/>
            <a:ext cx="264960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3239640" y="3682080"/>
            <a:ext cx="264960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6022080" y="3682080"/>
            <a:ext cx="26496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3"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5" name="PlaceHolder 2"/>
          <p:cNvSpPr>
            <a:spLocks noGrp="1"/>
          </p:cNvSpPr>
          <p:nvPr>
            <p:ph type="body"/>
          </p:nvPr>
        </p:nvSpPr>
        <p:spPr>
          <a:xfrm>
            <a:off x="457200" y="1604520"/>
            <a:ext cx="82292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7"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2"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4674240" y="1604520"/>
            <a:ext cx="401580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45720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16" name="PlaceHolder 2"/>
          <p:cNvSpPr>
            <a:spLocks noGrp="1"/>
          </p:cNvSpPr>
          <p:nvPr>
            <p:ph type="body"/>
          </p:nvPr>
        </p:nvSpPr>
        <p:spPr>
          <a:xfrm>
            <a:off x="457200" y="1604520"/>
            <a:ext cx="401580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4674240" y="3682080"/>
            <a:ext cx="401580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73600"/>
            <a:ext cx="8229240" cy="1144800"/>
          </a:xfrm>
          <a:prstGeom prst="rect">
            <a:avLst/>
          </a:prstGeom>
        </p:spPr>
        <p:txBody>
          <a:bodyPr lIns="0" rIns="0" tIns="0" bIns="0" anchor="ctr"/>
          <a:p>
            <a:pPr algn="ctr"/>
            <a:endParaRPr b="0" lang="en-US" sz="4400" spc="-1" strike="noStrike">
              <a:latin typeface="Arial"/>
            </a:endParaRPr>
          </a:p>
        </p:txBody>
      </p:sp>
      <p:sp>
        <p:nvSpPr>
          <p:cNvPr id="20" name="PlaceHolder 2"/>
          <p:cNvSpPr>
            <a:spLocks noGrp="1"/>
          </p:cNvSpPr>
          <p:nvPr>
            <p:ph type="body"/>
          </p:nvPr>
        </p:nvSpPr>
        <p:spPr>
          <a:xfrm>
            <a:off x="457200" y="1604520"/>
            <a:ext cx="401580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4674240" y="1604520"/>
            <a:ext cx="401580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457200" y="3682080"/>
            <a:ext cx="82292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457200" y="273600"/>
            <a:ext cx="8229240" cy="1144800"/>
          </a:xfrm>
          <a:prstGeom prst="rect">
            <a:avLst/>
          </a:prstGeom>
        </p:spPr>
        <p:txBody>
          <a:bodyPr lIns="0" rIns="0" tIns="0" bIns="0" anchor="ctr"/>
          <a:p>
            <a:pPr algn="ctr"/>
            <a:r>
              <a:rPr b="0" lang="en-US" sz="4400" spc="-1" strike="noStrike">
                <a:latin typeface="Arial"/>
              </a:rPr>
              <a:t>Clic</a:t>
            </a:r>
            <a:r>
              <a:rPr b="0" lang="en-US" sz="4400" spc="-1" strike="noStrike">
                <a:latin typeface="Arial"/>
              </a:rPr>
              <a:t>k to </a:t>
            </a:r>
            <a:r>
              <a:rPr b="0" lang="en-US" sz="4400" spc="-1" strike="noStrike">
                <a:latin typeface="Arial"/>
              </a:rPr>
              <a:t>edit </a:t>
            </a:r>
            <a:r>
              <a:rPr b="0" lang="en-US" sz="4400" spc="-1" strike="noStrike">
                <a:latin typeface="Arial"/>
              </a:rPr>
              <a:t>the </a:t>
            </a:r>
            <a:r>
              <a:rPr b="0" lang="en-US" sz="4400" spc="-1" strike="noStrike">
                <a:latin typeface="Arial"/>
              </a:rPr>
              <a:t>title </a:t>
            </a:r>
            <a:r>
              <a:rPr b="0" lang="en-US" sz="4400" spc="-1" strike="noStrike">
                <a:latin typeface="Arial"/>
              </a:rPr>
              <a:t>text </a:t>
            </a:r>
            <a:r>
              <a:rPr b="0" lang="en-US" sz="4400" spc="-1" strike="noStrike">
                <a:latin typeface="Arial"/>
              </a:rPr>
              <a:t>form</a:t>
            </a:r>
            <a:r>
              <a:rPr b="0" lang="en-US" sz="4400" spc="-1" strike="noStrike">
                <a:latin typeface="Arial"/>
              </a:rPr>
              <a:t>at</a:t>
            </a:r>
            <a:endParaRPr b="0" lang="en-US" sz="4400" spc="-1" strike="noStrike">
              <a:latin typeface="Arial"/>
            </a:endParaRPr>
          </a:p>
        </p:txBody>
      </p:sp>
      <p:sp>
        <p:nvSpPr>
          <p:cNvPr id="1"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hyperlink" Target="http://pitest.org/quickstart/maven/" TargetMode="Externa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slideLayout" Target="../slideLayouts/slideLayout1.xml"/><Relationship Id="rId5"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image" Target="../media/image6.png"/><Relationship Id="rId3" Type="http://schemas.openxmlformats.org/officeDocument/2006/relationships/slideLayout" Target="../slideLayouts/slideLayout1.xml"/><Relationship Id="rId4"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xml"/><Relationship Id="rId4"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misko.hevery.com/code-reviewers-guide/" TargetMode="External"/><Relationship Id="rId3" Type="http://schemas.openxmlformats.org/officeDocument/2006/relationships/image" Target="../media/image10.png"/><Relationship Id="rId4" Type="http://schemas.openxmlformats.org/officeDocument/2006/relationships/slideLayout" Target="../slideLayouts/slideLayout1.xml"/><Relationship Id="rId5"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hyperlink" Target="https://docs.sonarqube.org/display/PLUG/SonarJava" TargetMode="External"/><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hyperlink" Target="https://www.eclemma.org/jacoco/trunk/doc/check-mojo.html" TargetMode="External"/><Relationship Id="rId6" Type="http://schemas.openxmlformats.org/officeDocument/2006/relationships/slideLayout" Target="../slideLayouts/slideLayout1.xml"/><Relationship Id="rId7"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 name="CustomShape 1"/>
          <p:cNvSpPr/>
          <p:nvPr/>
        </p:nvSpPr>
        <p:spPr>
          <a:xfrm>
            <a:off x="2049480" y="423720"/>
            <a:ext cx="6698880" cy="3632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Test Driven Development: what it is, and what it is not.</a:t>
            </a:r>
            <a:endParaRPr b="0" lang="en-US" sz="1800" spc="-1" strike="noStrike">
              <a:latin typeface="Arial"/>
            </a:endParaRPr>
          </a:p>
        </p:txBody>
      </p:sp>
      <p:pic>
        <p:nvPicPr>
          <p:cNvPr id="45" name="Picture 5" descr=""/>
          <p:cNvPicPr/>
          <p:nvPr/>
        </p:nvPicPr>
        <p:blipFill>
          <a:blip r:embed="rId1"/>
          <a:stretch/>
        </p:blipFill>
        <p:spPr>
          <a:xfrm>
            <a:off x="0" y="1353960"/>
            <a:ext cx="9142200" cy="4287600"/>
          </a:xfrm>
          <a:prstGeom prst="rect">
            <a:avLst/>
          </a:prstGeom>
          <a:ln>
            <a:noFill/>
          </a:ln>
        </p:spPr>
      </p:pic>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CustomShape 1"/>
          <p:cNvSpPr/>
          <p:nvPr/>
        </p:nvSpPr>
        <p:spPr>
          <a:xfrm>
            <a:off x="640080" y="365760"/>
            <a:ext cx="2966400" cy="3459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latin typeface="Arial"/>
              </a:rPr>
              <a:t>Mutation using Apache PIT </a:t>
            </a:r>
            <a:endParaRPr b="0" lang="en-US" sz="1800" spc="-1" strike="noStrike">
              <a:latin typeface="Arial"/>
            </a:endParaRPr>
          </a:p>
        </p:txBody>
      </p:sp>
      <p:pic>
        <p:nvPicPr>
          <p:cNvPr id="110" name="" descr=""/>
          <p:cNvPicPr/>
          <p:nvPr/>
        </p:nvPicPr>
        <p:blipFill>
          <a:blip r:embed="rId1"/>
          <a:stretch/>
        </p:blipFill>
        <p:spPr>
          <a:xfrm>
            <a:off x="6583680" y="599040"/>
            <a:ext cx="2377080" cy="1686600"/>
          </a:xfrm>
          <a:prstGeom prst="rect">
            <a:avLst/>
          </a:prstGeom>
          <a:ln>
            <a:noFill/>
          </a:ln>
        </p:spPr>
      </p:pic>
      <p:sp>
        <p:nvSpPr>
          <p:cNvPr id="111" name="CustomShape 2"/>
          <p:cNvSpPr/>
          <p:nvPr/>
        </p:nvSpPr>
        <p:spPr>
          <a:xfrm>
            <a:off x="3606840" y="443520"/>
            <a:ext cx="2042640" cy="232200"/>
          </a:xfrm>
          <a:prstGeom prst="rect">
            <a:avLst/>
          </a:prstGeom>
          <a:noFill/>
          <a:ln>
            <a:noFill/>
          </a:ln>
        </p:spPr>
        <p:style>
          <a:lnRef idx="0"/>
          <a:fillRef idx="0"/>
          <a:effectRef idx="0"/>
          <a:fontRef idx="minor"/>
        </p:style>
        <p:txBody>
          <a:bodyPr lIns="90000" rIns="90000" tIns="45000" bIns="45000"/>
          <a:p>
            <a:pPr>
              <a:lnSpc>
                <a:spcPct val="100000"/>
              </a:lnSpc>
            </a:pPr>
            <a:r>
              <a:rPr b="0" lang="en-US" sz="1000" spc="-1" strike="noStrike" u="sng">
                <a:solidFill>
                  <a:srgbClr val="0000ff"/>
                </a:solidFill>
                <a:uFillTx/>
                <a:latin typeface="Arial"/>
                <a:hlinkClick r:id="rId2"/>
              </a:rPr>
              <a:t>http://pitest.org/quickstart/maven/</a:t>
            </a:r>
            <a:endParaRPr b="0" lang="en-US" sz="1000" spc="-1" strike="noStrike">
              <a:latin typeface="Arial"/>
            </a:endParaRPr>
          </a:p>
        </p:txBody>
      </p:sp>
      <p:sp>
        <p:nvSpPr>
          <p:cNvPr id="112" name="CustomShape 3"/>
          <p:cNvSpPr/>
          <p:nvPr/>
        </p:nvSpPr>
        <p:spPr>
          <a:xfrm>
            <a:off x="612000" y="1043640"/>
            <a:ext cx="6519960" cy="327600"/>
          </a:xfrm>
          <a:prstGeom prst="rect">
            <a:avLst/>
          </a:prstGeom>
          <a:noFill/>
          <a:ln>
            <a:noFill/>
          </a:ln>
        </p:spPr>
        <p:style>
          <a:lnRef idx="0"/>
          <a:fillRef idx="0"/>
          <a:effectRef idx="0"/>
          <a:fontRef idx="minor"/>
        </p:style>
        <p:txBody>
          <a:bodyPr lIns="90000" rIns="90000" tIns="45000" bIns="45000"/>
          <a:p>
            <a:pPr>
              <a:lnSpc>
                <a:spcPct val="100000"/>
              </a:lnSpc>
            </a:pPr>
            <a:r>
              <a:rPr b="0" lang="en-US" sz="1200" spc="-1" strike="noStrike">
                <a:latin typeface="Arial"/>
              </a:rPr>
              <a:t>mvn test org.pitest:pitest-maven:mutationCoverage -DtimeoutConstant=8000</a:t>
            </a:r>
            <a:endParaRPr b="0" lang="en-US" sz="1200" spc="-1" strike="noStrike">
              <a:latin typeface="Arial"/>
            </a:endParaRPr>
          </a:p>
        </p:txBody>
      </p:sp>
      <p:pic>
        <p:nvPicPr>
          <p:cNvPr id="113" name="" descr=""/>
          <p:cNvPicPr/>
          <p:nvPr/>
        </p:nvPicPr>
        <p:blipFill>
          <a:blip r:embed="rId3"/>
          <a:stretch/>
        </p:blipFill>
        <p:spPr>
          <a:xfrm>
            <a:off x="6547680" y="4663440"/>
            <a:ext cx="2595960" cy="1557360"/>
          </a:xfrm>
          <a:prstGeom prst="rect">
            <a:avLst/>
          </a:prstGeom>
          <a:ln>
            <a:noFill/>
          </a:ln>
        </p:spPr>
      </p:pic>
      <p:pic>
        <p:nvPicPr>
          <p:cNvPr id="114" name="" descr=""/>
          <p:cNvPicPr/>
          <p:nvPr/>
        </p:nvPicPr>
        <p:blipFill>
          <a:blip r:embed="rId4"/>
          <a:stretch/>
        </p:blipFill>
        <p:spPr>
          <a:xfrm>
            <a:off x="6583680" y="2669400"/>
            <a:ext cx="1950120" cy="1719360"/>
          </a:xfrm>
          <a:prstGeom prst="rect">
            <a:avLst/>
          </a:prstGeom>
          <a:ln>
            <a:noFill/>
          </a:ln>
        </p:spPr>
      </p:pic>
      <p:pic>
        <p:nvPicPr>
          <p:cNvPr id="115" name="" descr=""/>
          <p:cNvPicPr/>
          <p:nvPr/>
        </p:nvPicPr>
        <p:blipFill>
          <a:blip r:embed="rId5"/>
          <a:stretch/>
        </p:blipFill>
        <p:spPr>
          <a:xfrm>
            <a:off x="432720" y="1280160"/>
            <a:ext cx="6114960" cy="487548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6" name="Picture 1" descr=""/>
          <p:cNvPicPr/>
          <p:nvPr/>
        </p:nvPicPr>
        <p:blipFill>
          <a:blip r:embed="rId1"/>
          <a:stretch/>
        </p:blipFill>
        <p:spPr>
          <a:xfrm>
            <a:off x="343080" y="270000"/>
            <a:ext cx="4203360" cy="3782880"/>
          </a:xfrm>
          <a:prstGeom prst="rect">
            <a:avLst/>
          </a:prstGeom>
          <a:ln>
            <a:noFill/>
          </a:ln>
        </p:spPr>
      </p:pic>
      <p:pic>
        <p:nvPicPr>
          <p:cNvPr id="47" name="Picture 2" descr=""/>
          <p:cNvPicPr/>
          <p:nvPr/>
        </p:nvPicPr>
        <p:blipFill>
          <a:blip r:embed="rId2"/>
          <a:stretch/>
        </p:blipFill>
        <p:spPr>
          <a:xfrm>
            <a:off x="4638600" y="270000"/>
            <a:ext cx="4481280" cy="5599080"/>
          </a:xfrm>
          <a:prstGeom prst="rect">
            <a:avLst/>
          </a:prstGeom>
          <a:ln>
            <a:noFill/>
          </a:ln>
        </p:spPr>
      </p:pic>
      <p:pic>
        <p:nvPicPr>
          <p:cNvPr id="48" name="Picture 3" descr=""/>
          <p:cNvPicPr/>
          <p:nvPr/>
        </p:nvPicPr>
        <p:blipFill>
          <a:blip r:embed="rId3"/>
          <a:stretch/>
        </p:blipFill>
        <p:spPr>
          <a:xfrm>
            <a:off x="25560" y="4194000"/>
            <a:ext cx="4611600" cy="2592000"/>
          </a:xfrm>
          <a:prstGeom prst="rect">
            <a:avLst/>
          </a:prstGeom>
          <a:ln>
            <a:noFill/>
          </a:ln>
        </p:spPr>
      </p:pic>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9" name="Picture 2" descr=""/>
          <p:cNvPicPr/>
          <p:nvPr/>
        </p:nvPicPr>
        <p:blipFill>
          <a:blip r:embed="rId1"/>
          <a:stretch/>
        </p:blipFill>
        <p:spPr>
          <a:xfrm>
            <a:off x="217440" y="2335320"/>
            <a:ext cx="8842320" cy="4416120"/>
          </a:xfrm>
          <a:prstGeom prst="rect">
            <a:avLst/>
          </a:prstGeom>
          <a:ln>
            <a:noFill/>
          </a:ln>
        </p:spPr>
      </p:pic>
      <p:pic>
        <p:nvPicPr>
          <p:cNvPr id="50" name="Picture 3" descr=""/>
          <p:cNvPicPr/>
          <p:nvPr/>
        </p:nvPicPr>
        <p:blipFill>
          <a:blip r:embed="rId2"/>
          <a:stretch/>
        </p:blipFill>
        <p:spPr>
          <a:xfrm>
            <a:off x="1641600" y="0"/>
            <a:ext cx="7135560" cy="2592000"/>
          </a:xfrm>
          <a:prstGeom prst="rect">
            <a:avLst/>
          </a:prstGeom>
          <a:ln>
            <a:noFill/>
          </a:ln>
        </p:spPr>
      </p:pic>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 name="CustomShape 1"/>
          <p:cNvSpPr/>
          <p:nvPr/>
        </p:nvSpPr>
        <p:spPr>
          <a:xfrm>
            <a:off x="500400" y="242640"/>
            <a:ext cx="8173440" cy="3632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Evidences on the Influence of TDD on Software Quality</a:t>
            </a:r>
            <a:endParaRPr b="0" lang="en-US" sz="1800" spc="-1" strike="noStrike">
              <a:latin typeface="Arial"/>
            </a:endParaRPr>
          </a:p>
        </p:txBody>
      </p:sp>
      <p:pic>
        <p:nvPicPr>
          <p:cNvPr id="52" name="Picture 2" descr=""/>
          <p:cNvPicPr/>
          <p:nvPr/>
        </p:nvPicPr>
        <p:blipFill>
          <a:blip r:embed="rId1"/>
          <a:stretch/>
        </p:blipFill>
        <p:spPr>
          <a:xfrm>
            <a:off x="651600" y="796680"/>
            <a:ext cx="6786000" cy="4630320"/>
          </a:xfrm>
          <a:prstGeom prst="rect">
            <a:avLst/>
          </a:prstGeom>
          <a:ln>
            <a:noFill/>
          </a:ln>
        </p:spPr>
      </p:pic>
      <p:pic>
        <p:nvPicPr>
          <p:cNvPr id="53" name="Picture 3" descr=""/>
          <p:cNvPicPr/>
          <p:nvPr/>
        </p:nvPicPr>
        <p:blipFill>
          <a:blip r:embed="rId2"/>
          <a:stretch/>
        </p:blipFill>
        <p:spPr>
          <a:xfrm>
            <a:off x="651600" y="5567400"/>
            <a:ext cx="3825360" cy="1288800"/>
          </a:xfrm>
          <a:prstGeom prst="rect">
            <a:avLst/>
          </a:prstGeom>
          <a:ln>
            <a:noFill/>
          </a:ln>
        </p:spPr>
      </p:pic>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 name="CustomShape 1"/>
          <p:cNvSpPr/>
          <p:nvPr/>
        </p:nvSpPr>
        <p:spPr>
          <a:xfrm>
            <a:off x="4489920" y="1410120"/>
            <a:ext cx="3425760" cy="63684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solidFill>
                  <a:srgbClr val="000000"/>
                </a:solidFill>
                <a:latin typeface="Calibri"/>
                <a:ea typeface="ＭＳ Ｐゴシック"/>
              </a:rPr>
              <a:t> </a:t>
            </a:r>
            <a:r>
              <a:rPr b="0" lang="en-US" sz="1800" spc="-1" strike="noStrike">
                <a:solidFill>
                  <a:srgbClr val="000000"/>
                </a:solidFill>
                <a:latin typeface="Calibri"/>
                <a:ea typeface="ＭＳ Ｐゴシック"/>
              </a:rPr>
              <a:t>Writing testable code? How to? </a:t>
            </a:r>
            <a:endParaRPr b="0" lang="en-US" sz="1800" spc="-1" strike="noStrike">
              <a:latin typeface="Arial"/>
            </a:endParaRPr>
          </a:p>
        </p:txBody>
      </p:sp>
      <p:pic>
        <p:nvPicPr>
          <p:cNvPr id="55" name="Picture 4" descr=""/>
          <p:cNvPicPr/>
          <p:nvPr/>
        </p:nvPicPr>
        <p:blipFill>
          <a:blip r:embed="rId1"/>
          <a:stretch/>
        </p:blipFill>
        <p:spPr>
          <a:xfrm>
            <a:off x="4489920" y="2407320"/>
            <a:ext cx="4278960" cy="1448280"/>
          </a:xfrm>
          <a:prstGeom prst="rect">
            <a:avLst/>
          </a:prstGeom>
          <a:ln>
            <a:noFill/>
          </a:ln>
        </p:spPr>
      </p:pic>
      <p:sp>
        <p:nvSpPr>
          <p:cNvPr id="56" name="CustomShape 2"/>
          <p:cNvSpPr/>
          <p:nvPr/>
        </p:nvSpPr>
        <p:spPr>
          <a:xfrm>
            <a:off x="4119120" y="4221720"/>
            <a:ext cx="4925520" cy="2714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200" spc="-1" strike="noStrike" u="sng">
                <a:solidFill>
                  <a:srgbClr val="0000ff"/>
                </a:solidFill>
                <a:uFillTx/>
                <a:latin typeface="Calibri"/>
                <a:ea typeface="ＭＳ Ｐゴシック"/>
                <a:hlinkClick r:id="rId2"/>
              </a:rPr>
              <a:t>http://misko.hevery.com/code-reviewers-guide/</a:t>
            </a:r>
            <a:r>
              <a:rPr b="0" lang="en-US" sz="1200" spc="-1" strike="noStrike">
                <a:solidFill>
                  <a:srgbClr val="000000"/>
                </a:solidFill>
                <a:latin typeface="Calibri"/>
                <a:ea typeface="ＭＳ Ｐゴシック"/>
              </a:rPr>
              <a:t> - @Google Inc.</a:t>
            </a:r>
            <a:endParaRPr b="0" lang="en-US" sz="1200" spc="-1" strike="noStrike">
              <a:latin typeface="Arial"/>
            </a:endParaRPr>
          </a:p>
        </p:txBody>
      </p:sp>
      <p:pic>
        <p:nvPicPr>
          <p:cNvPr id="57" name="Picture 8" descr=""/>
          <p:cNvPicPr/>
          <p:nvPr/>
        </p:nvPicPr>
        <p:blipFill>
          <a:blip r:embed="rId3"/>
          <a:stretch/>
        </p:blipFill>
        <p:spPr>
          <a:xfrm>
            <a:off x="165960" y="0"/>
            <a:ext cx="3877200" cy="6856200"/>
          </a:xfrm>
          <a:prstGeom prst="rect">
            <a:avLst/>
          </a:prstGeom>
          <a:ln>
            <a:noFill/>
          </a:ln>
        </p:spPr>
      </p:pic>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 name="CustomShape 1"/>
          <p:cNvSpPr/>
          <p:nvPr/>
        </p:nvSpPr>
        <p:spPr>
          <a:xfrm>
            <a:off x="143280" y="92520"/>
            <a:ext cx="9822240" cy="3632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THE TEST AUTOMATION PYRAMID  - The Clean Coder by Uncle Bob – Robert C Martin</a:t>
            </a:r>
            <a:endParaRPr b="0" lang="en-US" sz="1800" spc="-1" strike="noStrike">
              <a:latin typeface="Arial"/>
            </a:endParaRPr>
          </a:p>
        </p:txBody>
      </p:sp>
      <p:pic>
        <p:nvPicPr>
          <p:cNvPr id="59" name="Picture 5" descr=""/>
          <p:cNvPicPr/>
          <p:nvPr/>
        </p:nvPicPr>
        <p:blipFill>
          <a:blip r:embed="rId1"/>
          <a:stretch/>
        </p:blipFill>
        <p:spPr>
          <a:xfrm>
            <a:off x="2590200" y="476640"/>
            <a:ext cx="3455640" cy="2911320"/>
          </a:xfrm>
          <a:prstGeom prst="rect">
            <a:avLst/>
          </a:prstGeom>
          <a:ln>
            <a:noFill/>
          </a:ln>
        </p:spPr>
      </p:pic>
      <p:graphicFrame>
        <p:nvGraphicFramePr>
          <p:cNvPr id="60" name="Table 2"/>
          <p:cNvGraphicFramePr/>
          <p:nvPr/>
        </p:nvGraphicFramePr>
        <p:xfrm>
          <a:off x="619920" y="3184920"/>
          <a:ext cx="7030080" cy="3432960"/>
        </p:xfrm>
        <a:graphic>
          <a:graphicData uri="http://schemas.openxmlformats.org/drawingml/2006/table">
            <a:tbl>
              <a:tblPr/>
              <a:tblGrid>
                <a:gridCol w="1405800"/>
                <a:gridCol w="1405800"/>
                <a:gridCol w="1405800"/>
                <a:gridCol w="1405800"/>
                <a:gridCol w="1407240"/>
              </a:tblGrid>
              <a:tr h="270360">
                <a:tc>
                  <a:txBody>
                    <a:bodyPr/>
                    <a:p>
                      <a:pPr>
                        <a:lnSpc>
                          <a:spcPct val="100000"/>
                        </a:lnSpc>
                      </a:pPr>
                      <a:r>
                        <a:rPr b="1" lang="en-US" sz="1200" spc="-1" strike="noStrike">
                          <a:solidFill>
                            <a:srgbClr val="ffffff"/>
                          </a:solidFill>
                          <a:latin typeface="Calibri"/>
                        </a:rPr>
                        <a:t>Type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Who?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CI(yes/no)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Description</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Coverage(%)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r>
              <a:tr h="452160">
                <a:tc>
                  <a:txBody>
                    <a:bodyPr/>
                    <a:p>
                      <a:pPr>
                        <a:lnSpc>
                          <a:spcPct val="100000"/>
                        </a:lnSpc>
                      </a:pPr>
                      <a:r>
                        <a:rPr b="0" lang="en-US" sz="1200" spc="-1" strike="noStrike">
                          <a:solidFill>
                            <a:srgbClr val="000000"/>
                          </a:solidFill>
                          <a:latin typeface="Calibri"/>
                        </a:rPr>
                        <a:t>Unit Tests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Programmer</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Yes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Low level specification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 80%-90%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632880">
                <a:tc>
                  <a:txBody>
                    <a:bodyPr/>
                    <a:p>
                      <a:pPr>
                        <a:lnSpc>
                          <a:spcPct val="100000"/>
                        </a:lnSpc>
                      </a:pPr>
                      <a:r>
                        <a:rPr b="0" lang="en-US" sz="1200" spc="-1" strike="noStrike">
                          <a:solidFill>
                            <a:srgbClr val="000000"/>
                          </a:solidFill>
                          <a:latin typeface="Calibri"/>
                        </a:rPr>
                        <a:t>Component Tests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QA/Business/ Dev</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Yes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Acceptance tests (individual component)</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 50%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994320">
                <a:tc>
                  <a:txBody>
                    <a:bodyPr/>
                    <a:p>
                      <a:pPr>
                        <a:lnSpc>
                          <a:spcPct val="100000"/>
                        </a:lnSpc>
                      </a:pPr>
                      <a:r>
                        <a:rPr b="0" lang="en-US" sz="1200" spc="-1" strike="noStrike">
                          <a:solidFill>
                            <a:srgbClr val="000000"/>
                          </a:solidFill>
                          <a:latin typeface="Calibri"/>
                        </a:rPr>
                        <a:t>Integration Test</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System architects / Lead Developers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No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 </a:t>
                      </a:r>
                      <a:r>
                        <a:rPr b="0" lang="en-US" sz="1200" spc="-1" strike="noStrike">
                          <a:solidFill>
                            <a:srgbClr val="000000"/>
                          </a:solidFill>
                          <a:latin typeface="Calibri"/>
                        </a:rPr>
                        <a:t>They are plumbing tests(they do not test business rules)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 20%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632880">
                <a:tc>
                  <a:txBody>
                    <a:bodyPr/>
                    <a:p>
                      <a:pPr>
                        <a:lnSpc>
                          <a:spcPct val="100000"/>
                        </a:lnSpc>
                      </a:pPr>
                      <a:r>
                        <a:rPr b="0" lang="en-US" sz="1200" spc="-1" strike="noStrike">
                          <a:solidFill>
                            <a:srgbClr val="000000"/>
                          </a:solidFill>
                          <a:latin typeface="Calibri"/>
                        </a:rPr>
                        <a:t>System Tests</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System architects/ Lead Developers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No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Automated E2E tests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 10%</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450360">
                <a:tc>
                  <a:txBody>
                    <a:bodyPr/>
                    <a:p>
                      <a:pPr>
                        <a:lnSpc>
                          <a:spcPct val="100000"/>
                        </a:lnSpc>
                      </a:pPr>
                      <a:r>
                        <a:rPr b="0" lang="en-US" sz="1200" spc="-1" strike="noStrike">
                          <a:solidFill>
                            <a:srgbClr val="000000"/>
                          </a:solidFill>
                          <a:latin typeface="Calibri"/>
                        </a:rPr>
                        <a:t>Manual Test</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Dev/QA/BA/Project</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No</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 5 %</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bl>
          </a:graphicData>
        </a:graphic>
      </p:graphicFrame>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61" name="Group 1"/>
          <p:cNvGrpSpPr/>
          <p:nvPr/>
        </p:nvGrpSpPr>
        <p:grpSpPr>
          <a:xfrm>
            <a:off x="2025720" y="896040"/>
            <a:ext cx="4434480" cy="3204000"/>
            <a:chOff x="2025720" y="896040"/>
            <a:chExt cx="4434480" cy="3204000"/>
          </a:xfrm>
        </p:grpSpPr>
        <p:sp>
          <p:nvSpPr>
            <p:cNvPr id="62" name="CustomShape 2"/>
            <p:cNvSpPr/>
            <p:nvPr/>
          </p:nvSpPr>
          <p:spPr>
            <a:xfrm>
              <a:off x="3504600" y="896040"/>
              <a:ext cx="1477080" cy="1067040"/>
            </a:xfrm>
            <a:prstGeom prst="trapezoid">
              <a:avLst>
                <a:gd name="adj" fmla="val 69193"/>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a:gradFill>
            <a:ln w="10080">
              <a:solidFill>
                <a:srgbClr val="3465a4"/>
              </a:solidFill>
              <a:round/>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45720" rIns="45720" tIns="45000" bIns="45000" anchor="ctr"/>
            <a:p>
              <a:pPr algn="ctr">
                <a:lnSpc>
                  <a:spcPct val="90000"/>
                </a:lnSpc>
                <a:spcAft>
                  <a:spcPts val="1120"/>
                </a:spcAft>
              </a:pPr>
              <a:r>
                <a:rPr b="0" lang="en-US" sz="1600" spc="-1" strike="noStrike">
                  <a:solidFill>
                    <a:srgbClr val="1f497d"/>
                  </a:solidFill>
                  <a:latin typeface="Calibri"/>
                  <a:ea typeface="ＭＳ Ｐゴシック"/>
                </a:rPr>
                <a:t>E2E</a:t>
              </a:r>
              <a:endParaRPr b="0" lang="en-US" sz="1600" spc="-1" strike="noStrike">
                <a:latin typeface="Arial"/>
              </a:endParaRPr>
            </a:p>
          </p:txBody>
        </p:sp>
        <p:sp>
          <p:nvSpPr>
            <p:cNvPr id="63" name="CustomShape 3"/>
            <p:cNvSpPr/>
            <p:nvPr/>
          </p:nvSpPr>
          <p:spPr>
            <a:xfrm>
              <a:off x="2765160" y="1964520"/>
              <a:ext cx="2955600" cy="1067040"/>
            </a:xfrm>
            <a:prstGeom prst="trapezoid">
              <a:avLst>
                <a:gd name="adj" fmla="val 69193"/>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a:gradFill>
            <a:ln w="10080">
              <a:solidFill>
                <a:srgbClr val="3465a4"/>
              </a:solidFill>
              <a:round/>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45720" rIns="45720" tIns="45000" bIns="45000" anchor="ctr"/>
            <a:p>
              <a:pPr algn="ctr">
                <a:lnSpc>
                  <a:spcPct val="90000"/>
                </a:lnSpc>
                <a:spcAft>
                  <a:spcPts val="1120"/>
                </a:spcAft>
              </a:pPr>
              <a:r>
                <a:rPr b="0" lang="en-US" sz="1800" spc="-1" strike="noStrike">
                  <a:solidFill>
                    <a:srgbClr val="1f497d"/>
                  </a:solidFill>
                  <a:latin typeface="Calibri"/>
                  <a:ea typeface="ＭＳ Ｐゴシック"/>
                </a:rPr>
                <a:t>Integration</a:t>
              </a:r>
              <a:endParaRPr b="0" lang="en-US" sz="1800" spc="-1" strike="noStrike">
                <a:latin typeface="Arial"/>
              </a:endParaRPr>
            </a:p>
          </p:txBody>
        </p:sp>
        <p:sp>
          <p:nvSpPr>
            <p:cNvPr id="64" name="CustomShape 4"/>
            <p:cNvSpPr/>
            <p:nvPr/>
          </p:nvSpPr>
          <p:spPr>
            <a:xfrm>
              <a:off x="2025720" y="3033000"/>
              <a:ext cx="4434480" cy="1067040"/>
            </a:xfrm>
            <a:prstGeom prst="trapezoid">
              <a:avLst>
                <a:gd name="adj" fmla="val 69193"/>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a:gradFill>
            <a:ln w="10080">
              <a:solidFill>
                <a:srgbClr val="3465a4"/>
              </a:solidFill>
              <a:round/>
            </a:ln>
            <a:effectLst>
              <a:outerShdw blurRad="40000" dir="5400000" dist="20000" rotWithShape="0">
                <a:srgbClr val="000000">
                  <a:alpha val="38000"/>
                </a:srgbClr>
              </a:outerShdw>
            </a:effectLst>
            <a:scene3d>
              <a:camera prst="orthographicFront"/>
              <a:lightRig dir="t" rig="flat"/>
            </a:scene3d>
            <a:sp3d prstMaterial="dkEdge">
              <a:bevelT w="8200" h="38100"/>
            </a:sp3d>
          </p:spPr>
          <p:style>
            <a:lnRef idx="0"/>
            <a:fillRef idx="0"/>
            <a:effectRef idx="1"/>
            <a:fontRef idx="minor"/>
          </p:style>
          <p:txBody>
            <a:bodyPr lIns="45720" rIns="45720" tIns="45000" bIns="45000" anchor="ctr"/>
            <a:p>
              <a:pPr algn="ctr">
                <a:lnSpc>
                  <a:spcPct val="90000"/>
                </a:lnSpc>
                <a:spcAft>
                  <a:spcPts val="1120"/>
                </a:spcAft>
              </a:pPr>
              <a:r>
                <a:rPr b="0" lang="en-US" sz="2400" spc="-1" strike="noStrike">
                  <a:solidFill>
                    <a:srgbClr val="1f497d"/>
                  </a:solidFill>
                  <a:latin typeface="Calibri"/>
                  <a:ea typeface="ＭＳ Ｐゴシック"/>
                </a:rPr>
                <a:t>Unit</a:t>
              </a:r>
              <a:endParaRPr b="0" lang="en-US" sz="2400" spc="-1" strike="noStrike">
                <a:latin typeface="Arial"/>
              </a:endParaRPr>
            </a:p>
          </p:txBody>
        </p:sp>
      </p:grpSp>
      <p:grpSp>
        <p:nvGrpSpPr>
          <p:cNvPr id="65" name="Group 5"/>
          <p:cNvGrpSpPr/>
          <p:nvPr/>
        </p:nvGrpSpPr>
        <p:grpSpPr>
          <a:xfrm>
            <a:off x="0" y="0"/>
            <a:ext cx="36000" cy="36000"/>
            <a:chOff x="0" y="0"/>
            <a:chExt cx="36000" cy="36000"/>
          </a:xfrm>
        </p:grpSpPr>
      </p:grpSp>
      <p:sp>
        <p:nvSpPr>
          <p:cNvPr id="66" name="CustomShape 6"/>
          <p:cNvSpPr/>
          <p:nvPr/>
        </p:nvSpPr>
        <p:spPr>
          <a:xfrm>
            <a:off x="412200" y="216000"/>
            <a:ext cx="5942160" cy="3636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Implementing using Toolchain(Maven, Gradle, etc)</a:t>
            </a:r>
            <a:endParaRPr b="0" lang="en-US" sz="1800" spc="-1" strike="noStrike">
              <a:latin typeface="Arial"/>
            </a:endParaRPr>
          </a:p>
        </p:txBody>
      </p:sp>
      <p:sp>
        <p:nvSpPr>
          <p:cNvPr id="67" name="CustomShape 7"/>
          <p:cNvSpPr/>
          <p:nvPr/>
        </p:nvSpPr>
        <p:spPr>
          <a:xfrm>
            <a:off x="1595880" y="896040"/>
            <a:ext cx="149400" cy="3204000"/>
          </a:xfrm>
          <a:prstGeom prst="upDownArrow">
            <a:avLst>
              <a:gd name="adj1" fmla="val 50000"/>
              <a:gd name="adj2" fmla="val 50000"/>
            </a:avLst>
          </a:prstGeom>
          <a:ln>
            <a:solidFill>
              <a:srgbClr val="4a7ebb"/>
            </a:solidFill>
            <a:round/>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68" name="CustomShape 8"/>
          <p:cNvSpPr/>
          <p:nvPr/>
        </p:nvSpPr>
        <p:spPr>
          <a:xfrm>
            <a:off x="930600" y="1025280"/>
            <a:ext cx="689040" cy="3636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slow</a:t>
            </a:r>
            <a:endParaRPr b="0" lang="en-US" sz="1800" spc="-1" strike="noStrike">
              <a:latin typeface="Arial"/>
            </a:endParaRPr>
          </a:p>
        </p:txBody>
      </p:sp>
      <p:sp>
        <p:nvSpPr>
          <p:cNvPr id="69" name="CustomShape 9"/>
          <p:cNvSpPr/>
          <p:nvPr/>
        </p:nvSpPr>
        <p:spPr>
          <a:xfrm>
            <a:off x="1004400" y="3732120"/>
            <a:ext cx="608400" cy="3636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fast</a:t>
            </a:r>
            <a:endParaRPr b="0" lang="en-US" sz="1800" spc="-1" strike="noStrike">
              <a:latin typeface="Arial"/>
            </a:endParaRPr>
          </a:p>
        </p:txBody>
      </p:sp>
      <p:sp>
        <p:nvSpPr>
          <p:cNvPr id="70" name="CustomShape 10"/>
          <p:cNvSpPr/>
          <p:nvPr/>
        </p:nvSpPr>
        <p:spPr>
          <a:xfrm>
            <a:off x="7997040" y="896040"/>
            <a:ext cx="149400" cy="3204000"/>
          </a:xfrm>
          <a:prstGeom prst="upDownArrow">
            <a:avLst>
              <a:gd name="adj1" fmla="val 50000"/>
              <a:gd name="adj2" fmla="val 50000"/>
            </a:avLst>
          </a:prstGeom>
          <a:ln>
            <a:solidFill>
              <a:srgbClr val="4a7ebb"/>
            </a:solidFill>
            <a:round/>
          </a:ln>
          <a:effectLst>
            <a:outerShdw blurRad="40000" dir="5400000" dist="23000" rotWithShape="0">
              <a:srgbClr val="000000">
                <a:alpha val="35000"/>
              </a:srgbClr>
            </a:outerShdw>
          </a:effectLst>
        </p:spPr>
        <p:style>
          <a:lnRef idx="1">
            <a:schemeClr val="accent1"/>
          </a:lnRef>
          <a:fillRef idx="3">
            <a:schemeClr val="accent1"/>
          </a:fillRef>
          <a:effectRef idx="2">
            <a:schemeClr val="accent1"/>
          </a:effectRef>
          <a:fontRef idx="minor"/>
        </p:style>
      </p:sp>
      <p:sp>
        <p:nvSpPr>
          <p:cNvPr id="71" name="CustomShape 11"/>
          <p:cNvSpPr/>
          <p:nvPr/>
        </p:nvSpPr>
        <p:spPr>
          <a:xfrm>
            <a:off x="7422120" y="1025280"/>
            <a:ext cx="613080" cy="3636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a:t>
            </a:r>
            <a:endParaRPr b="0" lang="en-US" sz="1800" spc="-1" strike="noStrike">
              <a:latin typeface="Arial"/>
            </a:endParaRPr>
          </a:p>
        </p:txBody>
      </p:sp>
      <p:sp>
        <p:nvSpPr>
          <p:cNvPr id="72" name="CustomShape 12"/>
          <p:cNvSpPr/>
          <p:nvPr/>
        </p:nvSpPr>
        <p:spPr>
          <a:xfrm>
            <a:off x="7449840" y="3732120"/>
            <a:ext cx="323280" cy="36360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a:t>
            </a:r>
            <a:endParaRPr b="0" lang="en-US" sz="1800" spc="-1" strike="noStrike">
              <a:latin typeface="Arial"/>
            </a:endParaRPr>
          </a:p>
        </p:txBody>
      </p:sp>
      <p:sp>
        <p:nvSpPr>
          <p:cNvPr id="73" name="CustomShape 13"/>
          <p:cNvSpPr/>
          <p:nvPr/>
        </p:nvSpPr>
        <p:spPr>
          <a:xfrm rot="16200000">
            <a:off x="7482600" y="2457360"/>
            <a:ext cx="653040" cy="3632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cost</a:t>
            </a:r>
            <a:endParaRPr b="0" lang="en-US" sz="1800" spc="-1" strike="noStrike">
              <a:latin typeface="Arial"/>
            </a:endParaRPr>
          </a:p>
        </p:txBody>
      </p:sp>
      <p:sp>
        <p:nvSpPr>
          <p:cNvPr id="74" name="CustomShape 14"/>
          <p:cNvSpPr/>
          <p:nvPr/>
        </p:nvSpPr>
        <p:spPr>
          <a:xfrm rot="16200000">
            <a:off x="790560" y="2557800"/>
            <a:ext cx="1293120" cy="36324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a:solidFill>
                  <a:srgbClr val="000000"/>
                </a:solidFill>
                <a:latin typeface="Calibri"/>
                <a:ea typeface="ＭＳ Ｐゴシック"/>
              </a:rPr>
              <a:t>execution</a:t>
            </a:r>
            <a:endParaRPr b="0" lang="en-US" sz="1800" spc="-1" strike="noStrike">
              <a:latin typeface="Arial"/>
            </a:endParaRPr>
          </a:p>
        </p:txBody>
      </p:sp>
      <p:sp>
        <p:nvSpPr>
          <p:cNvPr id="75" name="CustomShape 15"/>
          <p:cNvSpPr/>
          <p:nvPr/>
        </p:nvSpPr>
        <p:spPr>
          <a:xfrm>
            <a:off x="2737080" y="3732120"/>
            <a:ext cx="1530360" cy="2109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800" spc="-1" strike="noStrike">
                <a:solidFill>
                  <a:srgbClr val="000000"/>
                </a:solidFill>
                <a:latin typeface="Calibri"/>
                <a:ea typeface="ＭＳ Ｐゴシック"/>
              </a:rPr>
              <a:t>Surefire – should run first  </a:t>
            </a:r>
            <a:endParaRPr b="0" lang="en-US" sz="800" spc="-1" strike="noStrike">
              <a:latin typeface="Arial"/>
            </a:endParaRPr>
          </a:p>
        </p:txBody>
      </p:sp>
      <p:sp>
        <p:nvSpPr>
          <p:cNvPr id="76" name="CustomShape 16"/>
          <p:cNvSpPr/>
          <p:nvPr/>
        </p:nvSpPr>
        <p:spPr>
          <a:xfrm>
            <a:off x="2872080" y="2786040"/>
            <a:ext cx="1629360" cy="2109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700" spc="-1" strike="noStrike">
                <a:solidFill>
                  <a:srgbClr val="000000"/>
                </a:solidFill>
                <a:latin typeface="Calibri"/>
                <a:ea typeface="ＭＳ Ｐゴシック"/>
              </a:rPr>
              <a:t>Failsafe</a:t>
            </a:r>
            <a:r>
              <a:rPr b="0" lang="en-US" sz="800" spc="-1" strike="noStrike">
                <a:solidFill>
                  <a:srgbClr val="000000"/>
                </a:solidFill>
                <a:latin typeface="Calibri"/>
                <a:ea typeface="ＭＳ Ｐゴシック"/>
              </a:rPr>
              <a:t> – should run second  </a:t>
            </a:r>
            <a:endParaRPr b="0" lang="en-US" sz="800" spc="-1" strike="noStrike">
              <a:latin typeface="Arial"/>
            </a:endParaRPr>
          </a:p>
        </p:txBody>
      </p:sp>
      <p:sp>
        <p:nvSpPr>
          <p:cNvPr id="77" name="CustomShape 17"/>
          <p:cNvSpPr/>
          <p:nvPr/>
        </p:nvSpPr>
        <p:spPr>
          <a:xfrm>
            <a:off x="3660480" y="1712160"/>
            <a:ext cx="1198080" cy="1713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540" spc="-1" strike="noStrike">
                <a:solidFill>
                  <a:srgbClr val="000000"/>
                </a:solidFill>
                <a:latin typeface="Calibri"/>
                <a:ea typeface="ＭＳ Ｐゴシック"/>
              </a:rPr>
              <a:t>Fitness/cucumber/standalone</a:t>
            </a:r>
            <a:endParaRPr b="0" lang="en-US" sz="540" spc="-1" strike="noStrike">
              <a:latin typeface="Arial"/>
            </a:endParaRPr>
          </a:p>
        </p:txBody>
      </p:sp>
      <p:sp>
        <p:nvSpPr>
          <p:cNvPr id="78" name="CustomShape 18"/>
          <p:cNvSpPr/>
          <p:nvPr/>
        </p:nvSpPr>
        <p:spPr>
          <a:xfrm>
            <a:off x="3567240" y="2079360"/>
            <a:ext cx="821520" cy="1947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700" spc="-1" strike="noStrike">
                <a:solidFill>
                  <a:srgbClr val="000000"/>
                </a:solidFill>
                <a:latin typeface="Calibri"/>
                <a:ea typeface="ＭＳ Ｐゴシック"/>
              </a:rPr>
              <a:t>Cucumber-jvm</a:t>
            </a:r>
            <a:endParaRPr b="0" lang="en-US" sz="700" spc="-1" strike="noStrike">
              <a:latin typeface="Arial"/>
            </a:endParaRPr>
          </a:p>
        </p:txBody>
      </p:sp>
      <p:sp>
        <p:nvSpPr>
          <p:cNvPr id="79" name="CustomShape 19"/>
          <p:cNvSpPr/>
          <p:nvPr/>
        </p:nvSpPr>
        <p:spPr>
          <a:xfrm>
            <a:off x="5744880" y="1989000"/>
            <a:ext cx="727920" cy="2018520"/>
          </a:xfrm>
          <a:prstGeom prst="rightBrace">
            <a:avLst>
              <a:gd name="adj1" fmla="val 8333"/>
              <a:gd name="adj2" fmla="val 50000"/>
            </a:avLst>
          </a:prstGeom>
          <a:noFill/>
          <a:ln>
            <a:round/>
          </a:ln>
          <a:effectLst>
            <a:outerShdw blurRad="40000" dir="5400000" dist="20000" rotWithShape="0">
              <a:srgbClr val="000000">
                <a:alpha val="38000"/>
              </a:srgbClr>
            </a:outerShdw>
          </a:effectLst>
        </p:spPr>
        <p:style>
          <a:lnRef idx="2">
            <a:schemeClr val="accent1"/>
          </a:lnRef>
          <a:fillRef idx="0">
            <a:schemeClr val="accent1"/>
          </a:fillRef>
          <a:effectRef idx="1">
            <a:schemeClr val="accent1"/>
          </a:effectRef>
          <a:fontRef idx="minor"/>
        </p:style>
      </p:sp>
      <p:sp>
        <p:nvSpPr>
          <p:cNvPr id="80" name="CustomShape 20"/>
          <p:cNvSpPr/>
          <p:nvPr/>
        </p:nvSpPr>
        <p:spPr>
          <a:xfrm>
            <a:off x="6568560" y="2910960"/>
            <a:ext cx="1427040" cy="271800"/>
          </a:xfrm>
          <a:prstGeom prst="rect">
            <a:avLst/>
          </a:prstGeom>
          <a:noFill/>
          <a:ln>
            <a:noFill/>
          </a:ln>
        </p:spPr>
        <p:style>
          <a:lnRef idx="0"/>
          <a:fillRef idx="0"/>
          <a:effectRef idx="0"/>
          <a:fontRef idx="minor"/>
        </p:style>
        <p:txBody>
          <a:bodyPr lIns="90000" rIns="90000" tIns="45000" bIns="45000"/>
          <a:p>
            <a:pPr>
              <a:lnSpc>
                <a:spcPct val="100000"/>
              </a:lnSpc>
            </a:pPr>
            <a:r>
              <a:rPr b="0" lang="en-US" sz="1200" spc="-1" strike="noStrike">
                <a:solidFill>
                  <a:srgbClr val="000000"/>
                </a:solidFill>
                <a:latin typeface="Calibri"/>
                <a:ea typeface="ＭＳ Ｐゴシック"/>
              </a:rPr>
              <a:t>Part of the CI</a:t>
            </a:r>
            <a:endParaRPr b="0" lang="en-US" sz="1200" spc="-1" strike="noStrike">
              <a:latin typeface="Arial"/>
            </a:endParaRPr>
          </a:p>
        </p:txBody>
      </p:sp>
      <p:graphicFrame>
        <p:nvGraphicFramePr>
          <p:cNvPr id="81" name="Table 21"/>
          <p:cNvGraphicFramePr/>
          <p:nvPr/>
        </p:nvGraphicFramePr>
        <p:xfrm>
          <a:off x="1621080" y="4393440"/>
          <a:ext cx="5530320" cy="2190600"/>
        </p:xfrm>
        <a:graphic>
          <a:graphicData uri="http://schemas.openxmlformats.org/drawingml/2006/table">
            <a:tbl>
              <a:tblPr/>
              <a:tblGrid>
                <a:gridCol w="1434960"/>
                <a:gridCol w="3472200"/>
                <a:gridCol w="623520"/>
              </a:tblGrid>
              <a:tr h="455400">
                <a:tc>
                  <a:txBody>
                    <a:bodyPr/>
                    <a:p>
                      <a:pPr>
                        <a:lnSpc>
                          <a:spcPct val="100000"/>
                        </a:lnSpc>
                      </a:pPr>
                      <a:r>
                        <a:rPr b="1" lang="en-US" sz="1200" spc="-1" strike="noStrike">
                          <a:solidFill>
                            <a:srgbClr val="ffffff"/>
                          </a:solidFill>
                          <a:latin typeface="Calibri"/>
                        </a:rPr>
                        <a:t>Maven Plugin</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Default naming convention</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c>
                  <a:txBody>
                    <a:bodyPr/>
                    <a:p>
                      <a:pPr>
                        <a:lnSpc>
                          <a:spcPct val="100000"/>
                        </a:lnSpc>
                      </a:pPr>
                      <a:r>
                        <a:rPr b="1" lang="en-US" sz="1200" spc="-1" strike="noStrike">
                          <a:solidFill>
                            <a:srgbClr val="ffffff"/>
                          </a:solidFill>
                          <a:latin typeface="Calibri"/>
                        </a:rPr>
                        <a:t>Style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4f81bd"/>
                    </a:solidFill>
                  </a:tcPr>
                </a:tc>
              </a:tr>
              <a:tr h="639360">
                <a:tc>
                  <a:txBody>
                    <a:bodyPr/>
                    <a:p>
                      <a:pPr>
                        <a:lnSpc>
                          <a:spcPct val="100000"/>
                        </a:lnSpc>
                      </a:pPr>
                      <a:r>
                        <a:rPr b="0" lang="en-US" sz="1200" spc="-1" strike="noStrike">
                          <a:solidFill>
                            <a:srgbClr val="000000"/>
                          </a:solidFill>
                          <a:latin typeface="Calibri"/>
                        </a:rPr>
                        <a:t>Surefire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"**/Test*.java, "**/*Test.java”"**/*Tests.java, "**/*TestCase.java”</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TDD</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r h="456840">
                <a:tc>
                  <a:txBody>
                    <a:bodyPr/>
                    <a:p>
                      <a:pPr>
                        <a:lnSpc>
                          <a:spcPct val="100000"/>
                        </a:lnSpc>
                      </a:pPr>
                      <a:r>
                        <a:rPr b="0" lang="en-US" sz="1200" spc="-1" strike="noStrike">
                          <a:solidFill>
                            <a:srgbClr val="000000"/>
                          </a:solidFill>
                          <a:latin typeface="Calibri"/>
                        </a:rPr>
                        <a:t>Failsafe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a:t>
                      </a:r>
                      <a:r>
                        <a:rPr b="0" lang="en-US" sz="1200" spc="-1" strike="noStrike">
                          <a:solidFill>
                            <a:srgbClr val="000000"/>
                          </a:solidFill>
                          <a:latin typeface="Calibri"/>
                        </a:rPr>
                        <a:t>IT*.java”, “*IT.java”, “ITCase.java”</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c>
                  <a:txBody>
                    <a:bodyPr/>
                    <a:p>
                      <a:pPr>
                        <a:lnSpc>
                          <a:spcPct val="100000"/>
                        </a:lnSpc>
                      </a:pPr>
                      <a:r>
                        <a:rPr b="0" lang="en-US" sz="1200" spc="-1" strike="noStrike">
                          <a:solidFill>
                            <a:srgbClr val="000000"/>
                          </a:solidFill>
                          <a:latin typeface="Calibri"/>
                        </a:rPr>
                        <a:t>TDD</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e9ecf3"/>
                    </a:solidFill>
                  </a:tcPr>
                </a:tc>
              </a:tr>
              <a:tr h="639360">
                <a:tc>
                  <a:txBody>
                    <a:bodyPr/>
                    <a:p>
                      <a:pPr>
                        <a:lnSpc>
                          <a:spcPct val="100000"/>
                        </a:lnSpc>
                      </a:pPr>
                      <a:r>
                        <a:rPr b="0" lang="en-US" sz="1200" spc="-1" strike="noStrike">
                          <a:solidFill>
                            <a:srgbClr val="000000"/>
                          </a:solidFill>
                          <a:latin typeface="Calibri"/>
                        </a:rPr>
                        <a:t>Cucumber-jvm</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*.feature</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c>
                  <a:txBody>
                    <a:bodyPr/>
                    <a:p>
                      <a:pPr>
                        <a:lnSpc>
                          <a:spcPct val="100000"/>
                        </a:lnSpc>
                      </a:pPr>
                      <a:r>
                        <a:rPr b="0" lang="en-US" sz="1200" spc="-1" strike="noStrike">
                          <a:solidFill>
                            <a:srgbClr val="000000"/>
                          </a:solidFill>
                          <a:latin typeface="Calibri"/>
                        </a:rPr>
                        <a:t>BDD</a:t>
                      </a:r>
                      <a:endParaRPr b="0" lang="en-US" sz="12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0d8e7"/>
                    </a:solidFill>
                  </a:tcPr>
                </a:tc>
              </a:tr>
            </a:tbl>
          </a:graphicData>
        </a:graphic>
      </p:graphicFrame>
      <p:sp>
        <p:nvSpPr>
          <p:cNvPr id="82" name="CustomShape 22"/>
          <p:cNvSpPr/>
          <p:nvPr/>
        </p:nvSpPr>
        <p:spPr>
          <a:xfrm>
            <a:off x="4662360" y="3732120"/>
            <a:ext cx="1254600" cy="2260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900" spc="-1" strike="noStrike">
                <a:solidFill>
                  <a:srgbClr val="000000"/>
                </a:solidFill>
                <a:latin typeface="Calibri"/>
                <a:ea typeface="ＭＳ Ｐゴシック"/>
              </a:rPr>
              <a:t>Arrange-Act-Assert</a:t>
            </a:r>
            <a:endParaRPr b="0" lang="en-US" sz="900" spc="-1" strike="noStrike">
              <a:latin typeface="Arial"/>
            </a:endParaRPr>
          </a:p>
        </p:txBody>
      </p:sp>
      <p:sp>
        <p:nvSpPr>
          <p:cNvPr id="83" name="CustomShape 23"/>
          <p:cNvSpPr/>
          <p:nvPr/>
        </p:nvSpPr>
        <p:spPr>
          <a:xfrm>
            <a:off x="4497480" y="2786040"/>
            <a:ext cx="1079280" cy="21096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800" spc="-1" strike="noStrike">
                <a:solidFill>
                  <a:srgbClr val="000000"/>
                </a:solidFill>
                <a:latin typeface="Calibri"/>
                <a:ea typeface="ＭＳ Ｐゴシック"/>
              </a:rPr>
              <a:t>Given-When-Then</a:t>
            </a:r>
            <a:endParaRPr b="0" lang="en-US" sz="800" spc="-1" strike="noStrike">
              <a:latin typeface="Arial"/>
            </a:endParaRPr>
          </a:p>
        </p:txBody>
      </p:sp>
      <p:sp>
        <p:nvSpPr>
          <p:cNvPr id="84" name="CustomShape 24"/>
          <p:cNvSpPr/>
          <p:nvPr/>
        </p:nvSpPr>
        <p:spPr>
          <a:xfrm>
            <a:off x="4923360" y="3462840"/>
            <a:ext cx="987840" cy="2260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900" spc="-1" strike="noStrike">
                <a:solidFill>
                  <a:srgbClr val="000000"/>
                </a:solidFill>
                <a:latin typeface="Calibri"/>
                <a:ea typeface="ＭＳ Ｐゴシック"/>
              </a:rPr>
              <a:t>Small Isolated</a:t>
            </a:r>
            <a:endParaRPr b="0" lang="en-US" sz="9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CustomShape 1"/>
          <p:cNvSpPr/>
          <p:nvPr/>
        </p:nvSpPr>
        <p:spPr>
          <a:xfrm>
            <a:off x="548640" y="202320"/>
            <a:ext cx="6405840" cy="3459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latin typeface="Arial"/>
              </a:rPr>
              <a:t>Using SonarJava to capture Coverage for java based projects</a:t>
            </a:r>
            <a:endParaRPr b="0" lang="en-US" sz="1800" spc="-1" strike="noStrike">
              <a:latin typeface="Arial"/>
            </a:endParaRPr>
          </a:p>
        </p:txBody>
      </p:sp>
      <p:sp>
        <p:nvSpPr>
          <p:cNvPr id="86" name="CustomShape 2"/>
          <p:cNvSpPr/>
          <p:nvPr/>
        </p:nvSpPr>
        <p:spPr>
          <a:xfrm>
            <a:off x="2651760" y="4019040"/>
            <a:ext cx="1371240" cy="46116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800" spc="-1" strike="noStrike">
                <a:solidFill>
                  <a:srgbClr val="000000"/>
                </a:solidFill>
                <a:latin typeface="Arial"/>
                <a:ea typeface="DejaVu Sans"/>
              </a:rPr>
              <a:t>Surefire</a:t>
            </a:r>
            <a:endParaRPr b="0" lang="en-US" sz="1800" spc="-1" strike="noStrike">
              <a:latin typeface="Arial"/>
            </a:endParaRPr>
          </a:p>
        </p:txBody>
      </p:sp>
      <p:sp>
        <p:nvSpPr>
          <p:cNvPr id="87" name="CustomShape 3"/>
          <p:cNvSpPr/>
          <p:nvPr/>
        </p:nvSpPr>
        <p:spPr>
          <a:xfrm>
            <a:off x="731520" y="4019040"/>
            <a:ext cx="1371240" cy="46116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800" spc="-1" strike="noStrike">
                <a:solidFill>
                  <a:srgbClr val="000000"/>
                </a:solidFill>
                <a:latin typeface="Arial"/>
                <a:ea typeface="DejaVu Sans"/>
              </a:rPr>
              <a:t>Failsafe</a:t>
            </a:r>
            <a:endParaRPr b="0" lang="en-US" sz="1800" spc="-1" strike="noStrike">
              <a:latin typeface="Arial"/>
            </a:endParaRPr>
          </a:p>
        </p:txBody>
      </p:sp>
      <p:sp>
        <p:nvSpPr>
          <p:cNvPr id="88" name="CustomShape 4"/>
          <p:cNvSpPr/>
          <p:nvPr/>
        </p:nvSpPr>
        <p:spPr>
          <a:xfrm>
            <a:off x="1645920" y="3188520"/>
            <a:ext cx="1371240" cy="46116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800" spc="-1" strike="noStrike">
                <a:solidFill>
                  <a:srgbClr val="000000"/>
                </a:solidFill>
                <a:latin typeface="Arial"/>
                <a:ea typeface="DejaVu Sans"/>
              </a:rPr>
              <a:t>Jacoco</a:t>
            </a:r>
            <a:endParaRPr b="0" lang="en-US" sz="1800" spc="-1" strike="noStrike">
              <a:latin typeface="Arial"/>
            </a:endParaRPr>
          </a:p>
        </p:txBody>
      </p:sp>
      <p:sp>
        <p:nvSpPr>
          <p:cNvPr id="89" name="CustomShape 5"/>
          <p:cNvSpPr/>
          <p:nvPr/>
        </p:nvSpPr>
        <p:spPr>
          <a:xfrm>
            <a:off x="1645920" y="2377440"/>
            <a:ext cx="1371240" cy="46116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800" spc="-1" strike="noStrike">
                <a:solidFill>
                  <a:srgbClr val="000000"/>
                </a:solidFill>
                <a:latin typeface="Arial"/>
                <a:ea typeface="DejaVu Sans"/>
              </a:rPr>
              <a:t>SonarQube</a:t>
            </a:r>
            <a:endParaRPr b="0" lang="en-US" sz="1800" spc="-1" strike="noStrike">
              <a:latin typeface="Arial"/>
            </a:endParaRPr>
          </a:p>
        </p:txBody>
      </p:sp>
      <p:sp>
        <p:nvSpPr>
          <p:cNvPr id="90" name="CustomShape 6"/>
          <p:cNvSpPr/>
          <p:nvPr/>
        </p:nvSpPr>
        <p:spPr>
          <a:xfrm>
            <a:off x="1737360" y="3742200"/>
            <a:ext cx="182520" cy="184320"/>
          </a:xfrm>
          <a:custGeom>
            <a:avLst/>
            <a:gdLst/>
            <a:ahLst/>
            <a:rect l="l" t="t" r="r" b="b"/>
            <a:pathLst>
              <a:path w="510" h="515">
                <a:moveTo>
                  <a:pt x="127" y="514"/>
                </a:moveTo>
                <a:lnTo>
                  <a:pt x="127" y="128"/>
                </a:lnTo>
                <a:lnTo>
                  <a:pt x="0" y="128"/>
                </a:lnTo>
                <a:lnTo>
                  <a:pt x="254" y="0"/>
                </a:lnTo>
                <a:lnTo>
                  <a:pt x="509" y="128"/>
                </a:lnTo>
                <a:lnTo>
                  <a:pt x="381" y="128"/>
                </a:lnTo>
                <a:lnTo>
                  <a:pt x="381" y="514"/>
                </a:lnTo>
                <a:lnTo>
                  <a:pt x="127" y="514"/>
                </a:lnTo>
              </a:path>
            </a:pathLst>
          </a:custGeom>
          <a:solidFill>
            <a:srgbClr val="729fcf"/>
          </a:solidFill>
          <a:ln>
            <a:solidFill>
              <a:srgbClr val="3465a4"/>
            </a:solidFill>
          </a:ln>
        </p:spPr>
        <p:style>
          <a:lnRef idx="0"/>
          <a:fillRef idx="0"/>
          <a:effectRef idx="0"/>
          <a:fontRef idx="minor"/>
        </p:style>
      </p:sp>
      <p:sp>
        <p:nvSpPr>
          <p:cNvPr id="91" name="CustomShape 7"/>
          <p:cNvSpPr/>
          <p:nvPr/>
        </p:nvSpPr>
        <p:spPr>
          <a:xfrm>
            <a:off x="2743200" y="3742200"/>
            <a:ext cx="182520" cy="184320"/>
          </a:xfrm>
          <a:custGeom>
            <a:avLst/>
            <a:gdLst/>
            <a:ahLst/>
            <a:rect l="l" t="t" r="r" b="b"/>
            <a:pathLst>
              <a:path w="510" h="515">
                <a:moveTo>
                  <a:pt x="127" y="514"/>
                </a:moveTo>
                <a:lnTo>
                  <a:pt x="127" y="128"/>
                </a:lnTo>
                <a:lnTo>
                  <a:pt x="0" y="128"/>
                </a:lnTo>
                <a:lnTo>
                  <a:pt x="254" y="0"/>
                </a:lnTo>
                <a:lnTo>
                  <a:pt x="509" y="128"/>
                </a:lnTo>
                <a:lnTo>
                  <a:pt x="381" y="128"/>
                </a:lnTo>
                <a:lnTo>
                  <a:pt x="381" y="514"/>
                </a:lnTo>
                <a:lnTo>
                  <a:pt x="127" y="514"/>
                </a:lnTo>
              </a:path>
            </a:pathLst>
          </a:custGeom>
          <a:solidFill>
            <a:srgbClr val="729fcf"/>
          </a:solidFill>
          <a:ln>
            <a:solidFill>
              <a:srgbClr val="3465a4"/>
            </a:solidFill>
          </a:ln>
        </p:spPr>
        <p:style>
          <a:lnRef idx="0"/>
          <a:fillRef idx="0"/>
          <a:effectRef idx="0"/>
          <a:fontRef idx="minor"/>
        </p:style>
      </p:sp>
      <p:sp>
        <p:nvSpPr>
          <p:cNvPr id="92" name="CustomShape 8"/>
          <p:cNvSpPr/>
          <p:nvPr/>
        </p:nvSpPr>
        <p:spPr>
          <a:xfrm>
            <a:off x="2230560" y="2911680"/>
            <a:ext cx="182520" cy="183960"/>
          </a:xfrm>
          <a:custGeom>
            <a:avLst/>
            <a:gdLst/>
            <a:ahLst/>
            <a:rect l="l" t="t" r="r" b="b"/>
            <a:pathLst>
              <a:path w="510" h="514">
                <a:moveTo>
                  <a:pt x="127" y="513"/>
                </a:moveTo>
                <a:lnTo>
                  <a:pt x="127" y="128"/>
                </a:lnTo>
                <a:lnTo>
                  <a:pt x="0" y="128"/>
                </a:lnTo>
                <a:lnTo>
                  <a:pt x="254" y="0"/>
                </a:lnTo>
                <a:lnTo>
                  <a:pt x="509" y="128"/>
                </a:lnTo>
                <a:lnTo>
                  <a:pt x="381" y="128"/>
                </a:lnTo>
                <a:lnTo>
                  <a:pt x="381" y="513"/>
                </a:lnTo>
                <a:lnTo>
                  <a:pt x="127" y="513"/>
                </a:lnTo>
              </a:path>
            </a:pathLst>
          </a:custGeom>
          <a:solidFill>
            <a:srgbClr val="729fcf"/>
          </a:solidFill>
          <a:ln>
            <a:solidFill>
              <a:srgbClr val="3465a4"/>
            </a:solidFill>
          </a:ln>
        </p:spPr>
        <p:style>
          <a:lnRef idx="0"/>
          <a:fillRef idx="0"/>
          <a:effectRef idx="0"/>
          <a:fontRef idx="minor"/>
        </p:style>
      </p:sp>
      <p:sp>
        <p:nvSpPr>
          <p:cNvPr id="93" name="CustomShape 9"/>
          <p:cNvSpPr/>
          <p:nvPr/>
        </p:nvSpPr>
        <p:spPr>
          <a:xfrm>
            <a:off x="640080" y="773280"/>
            <a:ext cx="3126240" cy="232200"/>
          </a:xfrm>
          <a:prstGeom prst="rect">
            <a:avLst/>
          </a:prstGeom>
          <a:noFill/>
          <a:ln>
            <a:noFill/>
          </a:ln>
        </p:spPr>
        <p:style>
          <a:lnRef idx="0"/>
          <a:fillRef idx="0"/>
          <a:effectRef idx="0"/>
          <a:fontRef idx="minor"/>
        </p:style>
        <p:txBody>
          <a:bodyPr lIns="90000" rIns="90000" tIns="45000" bIns="45000"/>
          <a:p>
            <a:pPr>
              <a:lnSpc>
                <a:spcPct val="100000"/>
              </a:lnSpc>
            </a:pPr>
            <a:r>
              <a:rPr b="0" lang="en-US" sz="1000" spc="-1" strike="noStrike" u="sng">
                <a:solidFill>
                  <a:srgbClr val="0000ff"/>
                </a:solidFill>
                <a:uFillTx/>
                <a:latin typeface="Arial"/>
                <a:hlinkClick r:id="rId1"/>
              </a:rPr>
              <a:t>https://docs.sonarqube.org/display/PLUG/SonarJava</a:t>
            </a:r>
            <a:endParaRPr b="0" lang="en-US" sz="1000" spc="-1" strike="noStrike">
              <a:latin typeface="Arial"/>
            </a:endParaRPr>
          </a:p>
        </p:txBody>
      </p:sp>
      <p:pic>
        <p:nvPicPr>
          <p:cNvPr id="94" name="" descr=""/>
          <p:cNvPicPr/>
          <p:nvPr/>
        </p:nvPicPr>
        <p:blipFill>
          <a:blip r:embed="rId2"/>
          <a:stretch/>
        </p:blipFill>
        <p:spPr>
          <a:xfrm>
            <a:off x="572040" y="1097280"/>
            <a:ext cx="3633840" cy="609480"/>
          </a:xfrm>
          <a:prstGeom prst="rect">
            <a:avLst/>
          </a:prstGeom>
          <a:ln>
            <a:noFill/>
          </a:ln>
        </p:spPr>
      </p:pic>
      <p:sp>
        <p:nvSpPr>
          <p:cNvPr id="95" name="CustomShape 10"/>
          <p:cNvSpPr/>
          <p:nvPr/>
        </p:nvSpPr>
        <p:spPr>
          <a:xfrm>
            <a:off x="1645920" y="3188520"/>
            <a:ext cx="1371240" cy="461160"/>
          </a:xfrm>
          <a:prstGeom prst="rect">
            <a:avLst/>
          </a:prstGeom>
          <a:solidFill>
            <a:srgbClr val="729fcf"/>
          </a:solidFill>
          <a:ln>
            <a:solidFill>
              <a:srgbClr val="3465a4"/>
            </a:solidFill>
          </a:ln>
        </p:spPr>
        <p:style>
          <a:lnRef idx="0"/>
          <a:fillRef idx="0"/>
          <a:effectRef idx="0"/>
          <a:fontRef idx="minor"/>
        </p:style>
        <p:txBody>
          <a:bodyPr wrap="none" lIns="90000" rIns="90000" tIns="45000" bIns="45000" anchor="ctr"/>
          <a:p>
            <a:pPr algn="ctr">
              <a:lnSpc>
                <a:spcPct val="100000"/>
              </a:lnSpc>
            </a:pPr>
            <a:r>
              <a:rPr b="0" lang="en-US" sz="1200" spc="-1" strike="noStrike">
                <a:solidFill>
                  <a:srgbClr val="000000"/>
                </a:solidFill>
                <a:latin typeface="Arial"/>
                <a:ea typeface="DejaVu Sans"/>
              </a:rPr>
              <a:t>Jacoco/Cobertura</a:t>
            </a:r>
            <a:endParaRPr b="0" lang="en-US" sz="1200" spc="-1" strike="noStrike">
              <a:latin typeface="Arial"/>
            </a:endParaRPr>
          </a:p>
        </p:txBody>
      </p:sp>
      <p:pic>
        <p:nvPicPr>
          <p:cNvPr id="96" name="" descr=""/>
          <p:cNvPicPr/>
          <p:nvPr/>
        </p:nvPicPr>
        <p:blipFill>
          <a:blip r:embed="rId3"/>
          <a:stretch/>
        </p:blipFill>
        <p:spPr>
          <a:xfrm>
            <a:off x="5576040" y="4389120"/>
            <a:ext cx="2196000" cy="2273760"/>
          </a:xfrm>
          <a:prstGeom prst="rect">
            <a:avLst/>
          </a:prstGeom>
          <a:ln>
            <a:noFill/>
          </a:ln>
        </p:spPr>
      </p:pic>
      <p:sp>
        <p:nvSpPr>
          <p:cNvPr id="97" name="CustomShape 11"/>
          <p:cNvSpPr/>
          <p:nvPr/>
        </p:nvSpPr>
        <p:spPr>
          <a:xfrm>
            <a:off x="2194560" y="2011680"/>
            <a:ext cx="182520" cy="182520"/>
          </a:xfrm>
          <a:custGeom>
            <a:avLst/>
            <a:gdLst/>
            <a:ahLst/>
            <a:rect l="l" t="t" r="r" b="b"/>
            <a:pathLst>
              <a:path w="510" h="510">
                <a:moveTo>
                  <a:pt x="127" y="509"/>
                </a:moveTo>
                <a:lnTo>
                  <a:pt x="127" y="127"/>
                </a:lnTo>
                <a:lnTo>
                  <a:pt x="0" y="127"/>
                </a:lnTo>
                <a:lnTo>
                  <a:pt x="254" y="0"/>
                </a:lnTo>
                <a:lnTo>
                  <a:pt x="509" y="127"/>
                </a:lnTo>
                <a:lnTo>
                  <a:pt x="381" y="127"/>
                </a:lnTo>
                <a:lnTo>
                  <a:pt x="381" y="509"/>
                </a:lnTo>
                <a:lnTo>
                  <a:pt x="127" y="509"/>
                </a:lnTo>
              </a:path>
            </a:pathLst>
          </a:custGeom>
          <a:solidFill>
            <a:srgbClr val="729fcf"/>
          </a:solidFill>
          <a:ln>
            <a:solidFill>
              <a:srgbClr val="3465a4"/>
            </a:solidFill>
          </a:ln>
        </p:spPr>
        <p:style>
          <a:lnRef idx="0"/>
          <a:fillRef idx="0"/>
          <a:effectRef idx="0"/>
          <a:fontRef idx="minor"/>
        </p:style>
      </p:sp>
      <p:graphicFrame>
        <p:nvGraphicFramePr>
          <p:cNvPr id="98" name="Table 12"/>
          <p:cNvGraphicFramePr/>
          <p:nvPr/>
        </p:nvGraphicFramePr>
        <p:xfrm>
          <a:off x="752400" y="4705200"/>
          <a:ext cx="4077360" cy="1237320"/>
        </p:xfrm>
        <a:graphic>
          <a:graphicData uri="http://schemas.openxmlformats.org/drawingml/2006/table">
            <a:tbl>
              <a:tblPr/>
              <a:tblGrid>
                <a:gridCol w="1359360"/>
                <a:gridCol w="1359360"/>
                <a:gridCol w="1359000"/>
              </a:tblGrid>
              <a:tr h="239760">
                <a:tc>
                  <a:txBody>
                    <a:bodyPr lIns="90000" rIns="90000"/>
                    <a:p>
                      <a:pPr>
                        <a:lnSpc>
                          <a:spcPct val="100000"/>
                        </a:lnSpc>
                      </a:pPr>
                      <a:r>
                        <a:rPr b="0" lang="en-US" sz="1050" spc="-1" strike="noStrike">
                          <a:latin typeface="Arial"/>
                        </a:rPr>
                        <a:t>Maven Plugin</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p>
                      <a:pPr>
                        <a:lnSpc>
                          <a:spcPct val="100000"/>
                        </a:lnSpc>
                      </a:pPr>
                      <a:r>
                        <a:rPr b="0" lang="en-US" sz="1050" spc="-1" strike="noStrike">
                          <a:latin typeface="Arial"/>
                        </a:rPr>
                        <a:t>Folder</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lIns="90000" rIns="90000"/>
                    <a:p>
                      <a:pPr>
                        <a:lnSpc>
                          <a:spcPct val="100000"/>
                        </a:lnSpc>
                      </a:pPr>
                      <a:r>
                        <a:rPr b="0" lang="en-US" sz="1050" spc="-1" strike="noStrike">
                          <a:latin typeface="Arial"/>
                        </a:rPr>
                        <a:t>Files</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r>
              <a:tr h="387720">
                <a:tc>
                  <a:txBody>
                    <a:bodyPr lIns="90000" rIns="90000"/>
                    <a:p>
                      <a:pPr>
                        <a:lnSpc>
                          <a:spcPct val="100000"/>
                        </a:lnSpc>
                      </a:pPr>
                      <a:r>
                        <a:rPr b="0" lang="en-US" sz="1050" spc="-1" strike="noStrike">
                          <a:latin typeface="Arial"/>
                        </a:rPr>
                        <a:t>Sonar</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p>
                      <a:pPr>
                        <a:lnSpc>
                          <a:spcPct val="100000"/>
                        </a:lnSpc>
                      </a:pPr>
                      <a:r>
                        <a:rPr b="0" lang="en-US" sz="1050" spc="-1" strike="noStrike">
                          <a:latin typeface="Arial"/>
                        </a:rPr>
                        <a:t>sonar</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p>
                      <a:pPr>
                        <a:lnSpc>
                          <a:spcPct val="100000"/>
                        </a:lnSpc>
                      </a:pPr>
                      <a:r>
                        <a:rPr b="0" lang="en-US" sz="1050" spc="-1" strike="noStrike">
                          <a:latin typeface="Arial"/>
                        </a:rPr>
                        <a:t>jacoco-merged.exec</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r h="387720">
                <a:tc>
                  <a:txBody>
                    <a:bodyPr lIns="90000" rIns="90000"/>
                    <a:p>
                      <a:pPr>
                        <a:lnSpc>
                          <a:spcPct val="100000"/>
                        </a:lnSpc>
                      </a:pPr>
                      <a:r>
                        <a:rPr b="0" lang="en-US" sz="1050" spc="-1" strike="noStrike">
                          <a:latin typeface="Arial"/>
                        </a:rPr>
                        <a:t>Jacoco</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lIns="90000" rIns="90000"/>
                    <a:p>
                      <a:pPr>
                        <a:lnSpc>
                          <a:spcPct val="100000"/>
                        </a:lnSpc>
                      </a:pPr>
                      <a:r>
                        <a:rPr b="0" lang="en-US" sz="1050" spc="-1" strike="noStrike">
                          <a:latin typeface="Arial"/>
                        </a:rPr>
                        <a:t>Jacoco.exec/jacoco-it.exec</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r>
              <a:tr h="387720">
                <a:tc>
                  <a:txBody>
                    <a:bodyPr lIns="90000" rIns="90000"/>
                    <a:p>
                      <a:pPr>
                        <a:lnSpc>
                          <a:spcPct val="100000"/>
                        </a:lnSpc>
                      </a:pPr>
                      <a:r>
                        <a:rPr b="0" lang="en-US" sz="1050" spc="-1" strike="noStrike">
                          <a:latin typeface="Arial"/>
                        </a:rPr>
                        <a:t>Surefire/Failsafe</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lIns="90000" rIns="90000"/>
                    <a:p>
                      <a:pPr>
                        <a:lnSpc>
                          <a:spcPct val="100000"/>
                        </a:lnSpc>
                      </a:pPr>
                      <a:r>
                        <a:rPr b="0" lang="en-US" sz="1050" spc="-1" strike="noStrike">
                          <a:latin typeface="Arial"/>
                        </a:rPr>
                        <a:t>surefire-reports,</a:t>
                      </a:r>
                      <a:endParaRPr b="0" lang="en-US" sz="1050" spc="-1" strike="noStrike">
                        <a:latin typeface="Arial"/>
                      </a:endParaRPr>
                    </a:p>
                    <a:p>
                      <a:pPr>
                        <a:lnSpc>
                          <a:spcPct val="100000"/>
                        </a:lnSpc>
                      </a:pPr>
                      <a:r>
                        <a:rPr b="0" lang="en-US" sz="1050" spc="-1" strike="noStrike">
                          <a:latin typeface="Arial"/>
                        </a:rPr>
                        <a:t>failsafe-reports</a:t>
                      </a:r>
                      <a:endParaRPr b="0" lang="en-US" sz="105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r>
            </a:tbl>
          </a:graphicData>
        </a:graphic>
      </p:graphicFrame>
      <p:pic>
        <p:nvPicPr>
          <p:cNvPr id="99" name="" descr=""/>
          <p:cNvPicPr/>
          <p:nvPr/>
        </p:nvPicPr>
        <p:blipFill>
          <a:blip r:embed="rId4"/>
          <a:stretch/>
        </p:blipFill>
        <p:spPr>
          <a:xfrm>
            <a:off x="5029200" y="2181600"/>
            <a:ext cx="3704400" cy="1932840"/>
          </a:xfrm>
          <a:prstGeom prst="rect">
            <a:avLst/>
          </a:prstGeom>
          <a:ln>
            <a:noFill/>
          </a:ln>
        </p:spPr>
      </p:pic>
      <p:sp>
        <p:nvSpPr>
          <p:cNvPr id="100" name="CustomShape 13"/>
          <p:cNvSpPr/>
          <p:nvPr/>
        </p:nvSpPr>
        <p:spPr>
          <a:xfrm>
            <a:off x="3566160" y="3291840"/>
            <a:ext cx="456840" cy="182520"/>
          </a:xfrm>
          <a:custGeom>
            <a:avLst/>
            <a:gdLst/>
            <a:ahLst/>
            <a:rect l="l" t="t" r="r" b="b"/>
            <a:pathLst>
              <a:path w="1272" h="510">
                <a:moveTo>
                  <a:pt x="0" y="127"/>
                </a:moveTo>
                <a:lnTo>
                  <a:pt x="953" y="127"/>
                </a:lnTo>
                <a:lnTo>
                  <a:pt x="953" y="0"/>
                </a:lnTo>
                <a:lnTo>
                  <a:pt x="1271" y="254"/>
                </a:lnTo>
                <a:lnTo>
                  <a:pt x="953" y="509"/>
                </a:lnTo>
                <a:lnTo>
                  <a:pt x="953" y="381"/>
                </a:lnTo>
                <a:lnTo>
                  <a:pt x="0" y="381"/>
                </a:lnTo>
                <a:lnTo>
                  <a:pt x="0" y="127"/>
                </a:lnTo>
              </a:path>
            </a:pathLst>
          </a:custGeom>
          <a:solidFill>
            <a:srgbClr val="729fcf"/>
          </a:solidFill>
          <a:ln>
            <a:solidFill>
              <a:srgbClr val="3465a4"/>
            </a:solidFill>
          </a:ln>
        </p:spPr>
        <p:style>
          <a:lnRef idx="0"/>
          <a:fillRef idx="0"/>
          <a:effectRef idx="0"/>
          <a:fontRef idx="minor"/>
        </p:style>
      </p:sp>
      <p:sp>
        <p:nvSpPr>
          <p:cNvPr id="101" name="CustomShape 14"/>
          <p:cNvSpPr/>
          <p:nvPr/>
        </p:nvSpPr>
        <p:spPr>
          <a:xfrm>
            <a:off x="4084920" y="773280"/>
            <a:ext cx="3504240" cy="232200"/>
          </a:xfrm>
          <a:prstGeom prst="rect">
            <a:avLst/>
          </a:prstGeom>
          <a:noFill/>
          <a:ln>
            <a:noFill/>
          </a:ln>
        </p:spPr>
        <p:style>
          <a:lnRef idx="0"/>
          <a:fillRef idx="0"/>
          <a:effectRef idx="0"/>
          <a:fontRef idx="minor"/>
        </p:style>
        <p:txBody>
          <a:bodyPr lIns="90000" rIns="90000" tIns="45000" bIns="45000"/>
          <a:p>
            <a:pPr>
              <a:lnSpc>
                <a:spcPct val="100000"/>
              </a:lnSpc>
            </a:pPr>
            <a:r>
              <a:rPr b="0" lang="en-US" sz="1000" spc="-1" strike="noStrike" u="sng">
                <a:solidFill>
                  <a:srgbClr val="0000ff"/>
                </a:solidFill>
                <a:uFillTx/>
                <a:latin typeface="Arial"/>
                <a:hlinkClick r:id="rId5"/>
              </a:rPr>
              <a:t>https://www.eclemma.org/jacoco/trunk/doc/check-mojo.html</a:t>
            </a:r>
            <a:endParaRPr b="0" lang="en-US" sz="10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CustomShape 1"/>
          <p:cNvSpPr/>
          <p:nvPr/>
        </p:nvSpPr>
        <p:spPr>
          <a:xfrm>
            <a:off x="640080" y="274320"/>
            <a:ext cx="6349680" cy="345960"/>
          </a:xfrm>
          <a:prstGeom prst="rect">
            <a:avLst/>
          </a:prstGeom>
          <a:noFill/>
          <a:ln>
            <a:noFill/>
          </a:ln>
        </p:spPr>
        <p:style>
          <a:lnRef idx="0"/>
          <a:fillRef idx="0"/>
          <a:effectRef idx="0"/>
          <a:fontRef idx="minor"/>
        </p:style>
        <p:txBody>
          <a:bodyPr lIns="90000" rIns="90000" tIns="45000" bIns="45000"/>
          <a:p>
            <a:pPr>
              <a:lnSpc>
                <a:spcPct val="100000"/>
              </a:lnSpc>
            </a:pPr>
            <a:r>
              <a:rPr b="0" lang="en-US" sz="1800" spc="-1" strike="noStrike">
                <a:latin typeface="Arial"/>
              </a:rPr>
              <a:t>How well do I write my test cases? Mutation to the rescue … </a:t>
            </a:r>
            <a:endParaRPr b="0" lang="en-US" sz="1800" spc="-1" strike="noStrike">
              <a:latin typeface="Arial"/>
            </a:endParaRPr>
          </a:p>
        </p:txBody>
      </p:sp>
      <p:pic>
        <p:nvPicPr>
          <p:cNvPr id="103" name="" descr=""/>
          <p:cNvPicPr/>
          <p:nvPr/>
        </p:nvPicPr>
        <p:blipFill>
          <a:blip r:embed="rId1"/>
          <a:stretch/>
        </p:blipFill>
        <p:spPr>
          <a:xfrm>
            <a:off x="548640" y="690120"/>
            <a:ext cx="7400160" cy="1504080"/>
          </a:xfrm>
          <a:prstGeom prst="rect">
            <a:avLst/>
          </a:prstGeom>
          <a:ln>
            <a:noFill/>
          </a:ln>
        </p:spPr>
      </p:pic>
      <p:pic>
        <p:nvPicPr>
          <p:cNvPr id="104" name="" descr=""/>
          <p:cNvPicPr/>
          <p:nvPr/>
        </p:nvPicPr>
        <p:blipFill>
          <a:blip r:embed="rId2"/>
          <a:stretch/>
        </p:blipFill>
        <p:spPr>
          <a:xfrm>
            <a:off x="6126480" y="2265480"/>
            <a:ext cx="2142360" cy="1208880"/>
          </a:xfrm>
          <a:prstGeom prst="rect">
            <a:avLst/>
          </a:prstGeom>
          <a:ln>
            <a:noFill/>
          </a:ln>
        </p:spPr>
      </p:pic>
      <p:pic>
        <p:nvPicPr>
          <p:cNvPr id="105" name="" descr=""/>
          <p:cNvPicPr/>
          <p:nvPr/>
        </p:nvPicPr>
        <p:blipFill>
          <a:blip r:embed="rId3"/>
          <a:stretch/>
        </p:blipFill>
        <p:spPr>
          <a:xfrm>
            <a:off x="6290640" y="4663440"/>
            <a:ext cx="1847160" cy="1123200"/>
          </a:xfrm>
          <a:prstGeom prst="rect">
            <a:avLst/>
          </a:prstGeom>
          <a:ln>
            <a:noFill/>
          </a:ln>
        </p:spPr>
      </p:pic>
      <p:pic>
        <p:nvPicPr>
          <p:cNvPr id="106" name="" descr=""/>
          <p:cNvPicPr/>
          <p:nvPr/>
        </p:nvPicPr>
        <p:blipFill>
          <a:blip r:embed="rId4"/>
          <a:stretch/>
        </p:blipFill>
        <p:spPr>
          <a:xfrm>
            <a:off x="914400" y="2168280"/>
            <a:ext cx="5028840" cy="4021560"/>
          </a:xfrm>
          <a:prstGeom prst="rect">
            <a:avLst/>
          </a:prstGeom>
          <a:ln>
            <a:noFill/>
          </a:ln>
        </p:spPr>
      </p:pic>
      <p:sp>
        <p:nvSpPr>
          <p:cNvPr id="107" name="CustomShape 2"/>
          <p:cNvSpPr/>
          <p:nvPr/>
        </p:nvSpPr>
        <p:spPr>
          <a:xfrm>
            <a:off x="6949440" y="3749040"/>
            <a:ext cx="365400" cy="731160"/>
          </a:xfrm>
          <a:custGeom>
            <a:avLst/>
            <a:gdLst/>
            <a:ahLst/>
            <a:rect l="l" t="t" r="r" b="b"/>
            <a:pathLst>
              <a:path w="1018" h="2034">
                <a:moveTo>
                  <a:pt x="254" y="0"/>
                </a:moveTo>
                <a:lnTo>
                  <a:pt x="254" y="1524"/>
                </a:lnTo>
                <a:lnTo>
                  <a:pt x="0" y="1524"/>
                </a:lnTo>
                <a:lnTo>
                  <a:pt x="508" y="2033"/>
                </a:lnTo>
                <a:lnTo>
                  <a:pt x="1017" y="1524"/>
                </a:lnTo>
                <a:lnTo>
                  <a:pt x="762" y="1524"/>
                </a:lnTo>
                <a:lnTo>
                  <a:pt x="762" y="0"/>
                </a:lnTo>
                <a:lnTo>
                  <a:pt x="254" y="0"/>
                </a:lnTo>
              </a:path>
            </a:pathLst>
          </a:custGeom>
          <a:solidFill>
            <a:srgbClr val="729fcf"/>
          </a:solidFill>
          <a:ln>
            <a:solidFill>
              <a:srgbClr val="3465a4"/>
            </a:solidFill>
          </a:ln>
        </p:spPr>
        <p:style>
          <a:lnRef idx="0"/>
          <a:fillRef idx="0"/>
          <a:effectRef idx="0"/>
          <a:fontRef idx="minor"/>
        </p:style>
      </p:sp>
      <p:sp>
        <p:nvSpPr>
          <p:cNvPr id="108" name="CustomShape 3"/>
          <p:cNvSpPr/>
          <p:nvPr/>
        </p:nvSpPr>
        <p:spPr>
          <a:xfrm>
            <a:off x="7413480" y="3931920"/>
            <a:ext cx="808200" cy="601920"/>
          </a:xfrm>
          <a:prstGeom prst="rect">
            <a:avLst/>
          </a:prstGeom>
          <a:noFill/>
          <a:ln>
            <a:noFill/>
          </a:ln>
        </p:spPr>
        <p:style>
          <a:lnRef idx="0"/>
          <a:fillRef idx="0"/>
          <a:effectRef idx="0"/>
          <a:fontRef idx="minor"/>
        </p:style>
        <p:txBody>
          <a:bodyPr lIns="90000" rIns="90000" tIns="45000" bIns="45000"/>
          <a:p>
            <a:pPr>
              <a:lnSpc>
                <a:spcPct val="100000"/>
              </a:lnSpc>
            </a:pPr>
            <a:r>
              <a:rPr b="0" lang="en-US" sz="1200" spc="-1" strike="noStrike">
                <a:latin typeface="Arial"/>
              </a:rPr>
              <a:t>Adding</a:t>
            </a:r>
            <a:endParaRPr b="0" lang="en-US" sz="1200" spc="-1" strike="noStrike">
              <a:latin typeface="Arial"/>
            </a:endParaRPr>
          </a:p>
          <a:p>
            <a:pPr>
              <a:lnSpc>
                <a:spcPct val="100000"/>
              </a:lnSpc>
            </a:pPr>
            <a:r>
              <a:rPr b="0" lang="en-US" sz="1200" spc="-1" strike="noStrike">
                <a:latin typeface="Arial"/>
              </a:rPr>
              <a:t>Faults(as</a:t>
            </a:r>
            <a:endParaRPr b="0" lang="en-US" sz="1200" spc="-1" strike="noStrike">
              <a:latin typeface="Arial"/>
            </a:endParaRPr>
          </a:p>
          <a:p>
            <a:pPr>
              <a:lnSpc>
                <a:spcPct val="100000"/>
              </a:lnSpc>
            </a:pPr>
            <a:r>
              <a:rPr b="0" lang="en-US" sz="1200" spc="-1" strike="noStrike">
                <a:latin typeface="Arial"/>
              </a:rPr>
              <a:t>Mutates)</a:t>
            </a:r>
            <a:endParaRPr b="0" lang="en-US" sz="1200" spc="-1" strike="noStrike">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5807</TotalTime>
  <Application>LibreOffice/6.0.7.3$Linux_X86_64 LibreOffice_project/00m0$Build-3</Application>
  <Words>512</Words>
  <Paragraphs>47</Paragraphs>
  <Company>Home</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2019-04-09T19:32:48Z</dcterms:created>
  <dc:creator>Gabriel Popovici</dc:creator>
  <dc:description/>
  <dc:language>en-US</dc:language>
  <cp:lastModifiedBy/>
  <dcterms:modified xsi:type="dcterms:W3CDTF">2019-05-07T15:30:24Z</dcterms:modified>
  <cp:revision>53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Company">
    <vt:lpwstr>Home</vt:lpwstr>
  </property>
  <property fmtid="{D5CDD505-2E9C-101B-9397-08002B2CF9AE}" pid="4" name="HiddenSlides">
    <vt:i4>0</vt:i4>
  </property>
  <property fmtid="{D5CDD505-2E9C-101B-9397-08002B2CF9AE}" pid="5" name="HyperlinksChanged">
    <vt:bool>0</vt:bool>
  </property>
  <property fmtid="{D5CDD505-2E9C-101B-9397-08002B2CF9AE}" pid="6" name="LinksUpToDate">
    <vt:bool>0</vt:bool>
  </property>
  <property fmtid="{D5CDD505-2E9C-101B-9397-08002B2CF9AE}" pid="7" name="MMClips">
    <vt:i4>0</vt:i4>
  </property>
  <property fmtid="{D5CDD505-2E9C-101B-9397-08002B2CF9AE}" pid="8" name="Notes">
    <vt:i4>7</vt:i4>
  </property>
  <property fmtid="{D5CDD505-2E9C-101B-9397-08002B2CF9AE}" pid="9" name="PresentationFormat">
    <vt:lpwstr>On-screen Show (4:3)</vt:lpwstr>
  </property>
  <property fmtid="{D5CDD505-2E9C-101B-9397-08002B2CF9AE}" pid="10" name="ScaleCrop">
    <vt:bool>0</vt:bool>
  </property>
  <property fmtid="{D5CDD505-2E9C-101B-9397-08002B2CF9AE}" pid="11" name="ShareDoc">
    <vt:bool>0</vt:bool>
  </property>
  <property fmtid="{D5CDD505-2E9C-101B-9397-08002B2CF9AE}" pid="12" name="Slides">
    <vt:i4>7</vt:i4>
  </property>
</Properties>
</file>